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57" r:id="rId3"/>
    <p:sldId id="258" r:id="rId4"/>
    <p:sldId id="259" r:id="rId5"/>
    <p:sldId id="266" r:id="rId6"/>
    <p:sldId id="272" r:id="rId7"/>
    <p:sldId id="271" r:id="rId8"/>
    <p:sldId id="273" r:id="rId9"/>
    <p:sldId id="280" r:id="rId10"/>
    <p:sldId id="267" r:id="rId11"/>
    <p:sldId id="260" r:id="rId12"/>
    <p:sldId id="262" r:id="rId13"/>
    <p:sldId id="263" r:id="rId14"/>
    <p:sldId id="264" r:id="rId15"/>
    <p:sldId id="268" r:id="rId16"/>
    <p:sldId id="265" r:id="rId17"/>
    <p:sldId id="274" r:id="rId18"/>
    <p:sldId id="269" r:id="rId19"/>
    <p:sldId id="277" r:id="rId20"/>
    <p:sldId id="282" r:id="rId21"/>
    <p:sldId id="275" r:id="rId22"/>
    <p:sldId id="278" r:id="rId23"/>
    <p:sldId id="276" r:id="rId24"/>
    <p:sldId id="279" r:id="rId25"/>
    <p:sldId id="281" r:id="rId26"/>
    <p:sldId id="26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1715F"/>
    <a:srgbClr val="FF9300"/>
    <a:srgbClr val="A8463B"/>
    <a:srgbClr val="D165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3BC39F-3099-C000-1C47-576AF8D3ED3E}" v="2" dt="2021-04-30T06:44:59.150"/>
    <p1510:client id="{314D5670-0918-314F-FC0A-512E54F45EA7}" v="8" dt="2021-05-01T02:17:55.190"/>
    <p1510:client id="{3F116579-771A-ED27-A190-38102CB40DA4}" v="247" dt="2021-04-30T17:38:25.182"/>
    <p1510:client id="{687EC39F-E077-C000-01C6-742A0598D040}" v="179" dt="2021-05-01T02:29:00.354"/>
    <p1510:client id="{9809CC08-DE71-29A9-7449-E3D9D638C28B}" v="326" dt="2021-04-30T06:22:37.483"/>
    <p1510:client id="{AA7BC39F-707E-C000-0177-B065E1DF629C}" v="157" dt="2021-05-01T02:17:06.745"/>
    <p1510:client id="{DA3AC39F-F067-C000-0177-B233D9F52B8F}" v="49" dt="2021-04-30T06:40:49.9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77"/>
    <p:restoredTop sz="94572"/>
  </p:normalViewPr>
  <p:slideViewPr>
    <p:cSldViewPr snapToGrid="0" snapToObjects="1">
      <p:cViewPr varScale="1">
        <p:scale>
          <a:sx n="107" d="100"/>
          <a:sy n="107" d="100"/>
        </p:scale>
        <p:origin x="512"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C90532-1F58-3E41-9A29-A0B8D8C414FA}" type="datetimeFigureOut">
              <a:rPr lang="en-US" smtClean="0"/>
              <a:t>5/9/21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DA1025-069C-2448-90AC-977F8BF85449}" type="slidenum">
              <a:rPr lang="en-US" smtClean="0"/>
              <a:t>‹#›</a:t>
            </a:fld>
            <a:endParaRPr lang="en-US"/>
          </a:p>
        </p:txBody>
      </p:sp>
    </p:spTree>
    <p:extLst>
      <p:ext uri="{BB962C8B-B14F-4D97-AF65-F5344CB8AC3E}">
        <p14:creationId xmlns:p14="http://schemas.microsoft.com/office/powerpoint/2010/main" val="1674019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economies that rely more heavily on industry, lockdown measures have less effect on electricity demand. In China, industry accounted for more than 60% of electricity consumption in 2019, compared with 10% for services, part of the reason that it would experience a smaller impact on overall electricity demand. In the United States, industry only accounts for 20% of electricity demand, while the services sector accounts for almost 40%, leading to more pronounced impacts on total electricity demand as non-essential services have been hit the hardest by lockdown measures. Europe is set to feel the largest impact as hard-hit services sectors play a central role in its economy. </a:t>
            </a:r>
          </a:p>
          <a:p>
            <a:endParaRPr lang="en-US" dirty="0"/>
          </a:p>
        </p:txBody>
      </p:sp>
      <p:sp>
        <p:nvSpPr>
          <p:cNvPr id="4" name="Slide Number Placeholder 3"/>
          <p:cNvSpPr>
            <a:spLocks noGrp="1"/>
          </p:cNvSpPr>
          <p:nvPr>
            <p:ph type="sldNum" sz="quarter" idx="5"/>
          </p:nvPr>
        </p:nvSpPr>
        <p:spPr/>
        <p:txBody>
          <a:bodyPr/>
          <a:lstStyle/>
          <a:p>
            <a:fld id="{86DA1025-069C-2448-90AC-977F8BF85449}" type="slidenum">
              <a:rPr lang="en-US" smtClean="0"/>
              <a:t>3</a:t>
            </a:fld>
            <a:endParaRPr lang="en-US"/>
          </a:p>
        </p:txBody>
      </p:sp>
    </p:spTree>
    <p:extLst>
      <p:ext uri="{BB962C8B-B14F-4D97-AF65-F5344CB8AC3E}">
        <p14:creationId xmlns:p14="http://schemas.microsoft.com/office/powerpoint/2010/main" val="3787775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DA1025-069C-2448-90AC-977F8BF85449}" type="slidenum">
              <a:rPr lang="en-US" smtClean="0"/>
              <a:t>12</a:t>
            </a:fld>
            <a:endParaRPr lang="en-US"/>
          </a:p>
        </p:txBody>
      </p:sp>
    </p:spTree>
    <p:extLst>
      <p:ext uri="{BB962C8B-B14F-4D97-AF65-F5344CB8AC3E}">
        <p14:creationId xmlns:p14="http://schemas.microsoft.com/office/powerpoint/2010/main" val="4010632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DA1025-069C-2448-90AC-977F8BF85449}" type="slidenum">
              <a:rPr lang="en-US" smtClean="0"/>
              <a:t>19</a:t>
            </a:fld>
            <a:endParaRPr lang="en-US"/>
          </a:p>
        </p:txBody>
      </p:sp>
    </p:spTree>
    <p:extLst>
      <p:ext uri="{BB962C8B-B14F-4D97-AF65-F5344CB8AC3E}">
        <p14:creationId xmlns:p14="http://schemas.microsoft.com/office/powerpoint/2010/main" val="1964218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533F3-0E0D-C149-8876-46ED386A2A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F012AC4-ABF2-194D-B068-979F12983C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191A3B-0618-EF4A-AA0F-48A3C4C3C7C9}"/>
              </a:ext>
            </a:extLst>
          </p:cNvPr>
          <p:cNvSpPr>
            <a:spLocks noGrp="1"/>
          </p:cNvSpPr>
          <p:nvPr>
            <p:ph type="dt" sz="half" idx="10"/>
          </p:nvPr>
        </p:nvSpPr>
        <p:spPr/>
        <p:txBody>
          <a:bodyPr/>
          <a:lstStyle/>
          <a:p>
            <a:fld id="{F7C5FD52-04C8-AC4D-9B16-916F001E8DAF}" type="datetimeFigureOut">
              <a:rPr lang="en-US" smtClean="0"/>
              <a:t>5/9/21</a:t>
            </a:fld>
            <a:endParaRPr lang="en-US"/>
          </a:p>
        </p:txBody>
      </p:sp>
      <p:sp>
        <p:nvSpPr>
          <p:cNvPr id="5" name="Footer Placeholder 4">
            <a:extLst>
              <a:ext uri="{FF2B5EF4-FFF2-40B4-BE49-F238E27FC236}">
                <a16:creationId xmlns:a16="http://schemas.microsoft.com/office/drawing/2014/main" id="{ECD3FB4A-63DD-2C49-8836-559596599D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4B5602-92B7-DC49-97AD-40BED675C1D7}"/>
              </a:ext>
            </a:extLst>
          </p:cNvPr>
          <p:cNvSpPr>
            <a:spLocks noGrp="1"/>
          </p:cNvSpPr>
          <p:nvPr>
            <p:ph type="sldNum" sz="quarter" idx="12"/>
          </p:nvPr>
        </p:nvSpPr>
        <p:spPr/>
        <p:txBody>
          <a:bodyPr/>
          <a:lstStyle/>
          <a:p>
            <a:fld id="{8F5915FC-E607-1A45-ABCD-FF8B9225A8F9}" type="slidenum">
              <a:rPr lang="en-US" smtClean="0"/>
              <a:t>‹#›</a:t>
            </a:fld>
            <a:endParaRPr lang="en-US"/>
          </a:p>
        </p:txBody>
      </p:sp>
    </p:spTree>
    <p:extLst>
      <p:ext uri="{BB962C8B-B14F-4D97-AF65-F5344CB8AC3E}">
        <p14:creationId xmlns:p14="http://schemas.microsoft.com/office/powerpoint/2010/main" val="1722560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01328-D326-8844-8026-CE4AED0BD95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3471DD2-228B-5249-863C-9816ABB521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0A155D-0B9C-C140-B7CC-9A35556AE290}"/>
              </a:ext>
            </a:extLst>
          </p:cNvPr>
          <p:cNvSpPr>
            <a:spLocks noGrp="1"/>
          </p:cNvSpPr>
          <p:nvPr>
            <p:ph type="dt" sz="half" idx="10"/>
          </p:nvPr>
        </p:nvSpPr>
        <p:spPr/>
        <p:txBody>
          <a:bodyPr/>
          <a:lstStyle/>
          <a:p>
            <a:fld id="{F7C5FD52-04C8-AC4D-9B16-916F001E8DAF}" type="datetimeFigureOut">
              <a:rPr lang="en-US" smtClean="0"/>
              <a:t>5/9/21</a:t>
            </a:fld>
            <a:endParaRPr lang="en-US"/>
          </a:p>
        </p:txBody>
      </p:sp>
      <p:sp>
        <p:nvSpPr>
          <p:cNvPr id="5" name="Footer Placeholder 4">
            <a:extLst>
              <a:ext uri="{FF2B5EF4-FFF2-40B4-BE49-F238E27FC236}">
                <a16:creationId xmlns:a16="http://schemas.microsoft.com/office/drawing/2014/main" id="{65F80542-9599-064C-8678-B065F8B571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35A466-B7BF-7245-AA3F-977171EC08F0}"/>
              </a:ext>
            </a:extLst>
          </p:cNvPr>
          <p:cNvSpPr>
            <a:spLocks noGrp="1"/>
          </p:cNvSpPr>
          <p:nvPr>
            <p:ph type="sldNum" sz="quarter" idx="12"/>
          </p:nvPr>
        </p:nvSpPr>
        <p:spPr/>
        <p:txBody>
          <a:bodyPr/>
          <a:lstStyle/>
          <a:p>
            <a:fld id="{8F5915FC-E607-1A45-ABCD-FF8B9225A8F9}" type="slidenum">
              <a:rPr lang="en-US" smtClean="0"/>
              <a:t>‹#›</a:t>
            </a:fld>
            <a:endParaRPr lang="en-US"/>
          </a:p>
        </p:txBody>
      </p:sp>
    </p:spTree>
    <p:extLst>
      <p:ext uri="{BB962C8B-B14F-4D97-AF65-F5344CB8AC3E}">
        <p14:creationId xmlns:p14="http://schemas.microsoft.com/office/powerpoint/2010/main" val="963570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E533D0-273A-814C-97C9-462065AAF40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D4C7C3-5D91-AC4B-908F-B96CA81CB1D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18D30D-BA49-3049-8103-DE20264F84D7}"/>
              </a:ext>
            </a:extLst>
          </p:cNvPr>
          <p:cNvSpPr>
            <a:spLocks noGrp="1"/>
          </p:cNvSpPr>
          <p:nvPr>
            <p:ph type="dt" sz="half" idx="10"/>
          </p:nvPr>
        </p:nvSpPr>
        <p:spPr/>
        <p:txBody>
          <a:bodyPr/>
          <a:lstStyle/>
          <a:p>
            <a:fld id="{F7C5FD52-04C8-AC4D-9B16-916F001E8DAF}" type="datetimeFigureOut">
              <a:rPr lang="en-US" smtClean="0"/>
              <a:t>5/9/21</a:t>
            </a:fld>
            <a:endParaRPr lang="en-US"/>
          </a:p>
        </p:txBody>
      </p:sp>
      <p:sp>
        <p:nvSpPr>
          <p:cNvPr id="5" name="Footer Placeholder 4">
            <a:extLst>
              <a:ext uri="{FF2B5EF4-FFF2-40B4-BE49-F238E27FC236}">
                <a16:creationId xmlns:a16="http://schemas.microsoft.com/office/drawing/2014/main" id="{B466A6C5-8D2B-AA43-B206-251C9771DC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AA0F0B-91E7-AB43-B0A9-63DC7C9D230B}"/>
              </a:ext>
            </a:extLst>
          </p:cNvPr>
          <p:cNvSpPr>
            <a:spLocks noGrp="1"/>
          </p:cNvSpPr>
          <p:nvPr>
            <p:ph type="sldNum" sz="quarter" idx="12"/>
          </p:nvPr>
        </p:nvSpPr>
        <p:spPr/>
        <p:txBody>
          <a:bodyPr/>
          <a:lstStyle/>
          <a:p>
            <a:fld id="{8F5915FC-E607-1A45-ABCD-FF8B9225A8F9}" type="slidenum">
              <a:rPr lang="en-US" smtClean="0"/>
              <a:t>‹#›</a:t>
            </a:fld>
            <a:endParaRPr lang="en-US"/>
          </a:p>
        </p:txBody>
      </p:sp>
    </p:spTree>
    <p:extLst>
      <p:ext uri="{BB962C8B-B14F-4D97-AF65-F5344CB8AC3E}">
        <p14:creationId xmlns:p14="http://schemas.microsoft.com/office/powerpoint/2010/main" val="2568904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B3062-9AB7-684B-8567-D844B52876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7D7667-E4B1-2B46-AF6F-A02992DE1E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2A21AA-48BF-FA49-9AA1-BE69BC69AB37}"/>
              </a:ext>
            </a:extLst>
          </p:cNvPr>
          <p:cNvSpPr>
            <a:spLocks noGrp="1"/>
          </p:cNvSpPr>
          <p:nvPr>
            <p:ph type="dt" sz="half" idx="10"/>
          </p:nvPr>
        </p:nvSpPr>
        <p:spPr/>
        <p:txBody>
          <a:bodyPr/>
          <a:lstStyle/>
          <a:p>
            <a:fld id="{F7C5FD52-04C8-AC4D-9B16-916F001E8DAF}" type="datetimeFigureOut">
              <a:rPr lang="en-US" smtClean="0"/>
              <a:t>5/9/21</a:t>
            </a:fld>
            <a:endParaRPr lang="en-US"/>
          </a:p>
        </p:txBody>
      </p:sp>
      <p:sp>
        <p:nvSpPr>
          <p:cNvPr id="5" name="Footer Placeholder 4">
            <a:extLst>
              <a:ext uri="{FF2B5EF4-FFF2-40B4-BE49-F238E27FC236}">
                <a16:creationId xmlns:a16="http://schemas.microsoft.com/office/drawing/2014/main" id="{9B49BB0F-C5F0-164F-B0C7-70E03C1204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DB7AA0-3BE1-3C45-B2B1-3668B1A796D7}"/>
              </a:ext>
            </a:extLst>
          </p:cNvPr>
          <p:cNvSpPr>
            <a:spLocks noGrp="1"/>
          </p:cNvSpPr>
          <p:nvPr>
            <p:ph type="sldNum" sz="quarter" idx="12"/>
          </p:nvPr>
        </p:nvSpPr>
        <p:spPr/>
        <p:txBody>
          <a:bodyPr/>
          <a:lstStyle/>
          <a:p>
            <a:fld id="{8F5915FC-E607-1A45-ABCD-FF8B9225A8F9}" type="slidenum">
              <a:rPr lang="en-US" smtClean="0"/>
              <a:t>‹#›</a:t>
            </a:fld>
            <a:endParaRPr lang="en-US"/>
          </a:p>
        </p:txBody>
      </p:sp>
    </p:spTree>
    <p:extLst>
      <p:ext uri="{BB962C8B-B14F-4D97-AF65-F5344CB8AC3E}">
        <p14:creationId xmlns:p14="http://schemas.microsoft.com/office/powerpoint/2010/main" val="461575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5D2EA-ECC0-9646-A776-6992960850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6E5C78A-B6DD-FA47-9C42-B989EA34CF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05316E-3B7C-3042-B906-A5D8D72FCE7E}"/>
              </a:ext>
            </a:extLst>
          </p:cNvPr>
          <p:cNvSpPr>
            <a:spLocks noGrp="1"/>
          </p:cNvSpPr>
          <p:nvPr>
            <p:ph type="dt" sz="half" idx="10"/>
          </p:nvPr>
        </p:nvSpPr>
        <p:spPr/>
        <p:txBody>
          <a:bodyPr/>
          <a:lstStyle/>
          <a:p>
            <a:fld id="{F7C5FD52-04C8-AC4D-9B16-916F001E8DAF}" type="datetimeFigureOut">
              <a:rPr lang="en-US" smtClean="0"/>
              <a:t>5/9/21</a:t>
            </a:fld>
            <a:endParaRPr lang="en-US"/>
          </a:p>
        </p:txBody>
      </p:sp>
      <p:sp>
        <p:nvSpPr>
          <p:cNvPr id="5" name="Footer Placeholder 4">
            <a:extLst>
              <a:ext uri="{FF2B5EF4-FFF2-40B4-BE49-F238E27FC236}">
                <a16:creationId xmlns:a16="http://schemas.microsoft.com/office/drawing/2014/main" id="{AB01C977-0B17-7B45-A1A4-C90AA03EF7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B96B4B-A15E-2C41-9E77-B2E17DB50279}"/>
              </a:ext>
            </a:extLst>
          </p:cNvPr>
          <p:cNvSpPr>
            <a:spLocks noGrp="1"/>
          </p:cNvSpPr>
          <p:nvPr>
            <p:ph type="sldNum" sz="quarter" idx="12"/>
          </p:nvPr>
        </p:nvSpPr>
        <p:spPr/>
        <p:txBody>
          <a:bodyPr/>
          <a:lstStyle/>
          <a:p>
            <a:fld id="{8F5915FC-E607-1A45-ABCD-FF8B9225A8F9}" type="slidenum">
              <a:rPr lang="en-US" smtClean="0"/>
              <a:t>‹#›</a:t>
            </a:fld>
            <a:endParaRPr lang="en-US"/>
          </a:p>
        </p:txBody>
      </p:sp>
    </p:spTree>
    <p:extLst>
      <p:ext uri="{BB962C8B-B14F-4D97-AF65-F5344CB8AC3E}">
        <p14:creationId xmlns:p14="http://schemas.microsoft.com/office/powerpoint/2010/main" val="3336107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780F8-A2DD-E742-8506-D2DF720C62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2FF98F-616B-9149-A788-5E22508BFED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BB58737-7A01-2F45-987B-2183A32C35F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282782C-FC85-AB4D-966C-DDC4A2C5E310}"/>
              </a:ext>
            </a:extLst>
          </p:cNvPr>
          <p:cNvSpPr>
            <a:spLocks noGrp="1"/>
          </p:cNvSpPr>
          <p:nvPr>
            <p:ph type="dt" sz="half" idx="10"/>
          </p:nvPr>
        </p:nvSpPr>
        <p:spPr/>
        <p:txBody>
          <a:bodyPr/>
          <a:lstStyle/>
          <a:p>
            <a:fld id="{F7C5FD52-04C8-AC4D-9B16-916F001E8DAF}" type="datetimeFigureOut">
              <a:rPr lang="en-US" smtClean="0"/>
              <a:t>5/9/21</a:t>
            </a:fld>
            <a:endParaRPr lang="en-US"/>
          </a:p>
        </p:txBody>
      </p:sp>
      <p:sp>
        <p:nvSpPr>
          <p:cNvPr id="6" name="Footer Placeholder 5">
            <a:extLst>
              <a:ext uri="{FF2B5EF4-FFF2-40B4-BE49-F238E27FC236}">
                <a16:creationId xmlns:a16="http://schemas.microsoft.com/office/drawing/2014/main" id="{DD9185CD-2DD2-AD4D-9FE5-B34B07A410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B8E019-4B8E-F746-BE1D-1A4FC40827CD}"/>
              </a:ext>
            </a:extLst>
          </p:cNvPr>
          <p:cNvSpPr>
            <a:spLocks noGrp="1"/>
          </p:cNvSpPr>
          <p:nvPr>
            <p:ph type="sldNum" sz="quarter" idx="12"/>
          </p:nvPr>
        </p:nvSpPr>
        <p:spPr/>
        <p:txBody>
          <a:bodyPr/>
          <a:lstStyle/>
          <a:p>
            <a:fld id="{8F5915FC-E607-1A45-ABCD-FF8B9225A8F9}" type="slidenum">
              <a:rPr lang="en-US" smtClean="0"/>
              <a:t>‹#›</a:t>
            </a:fld>
            <a:endParaRPr lang="en-US"/>
          </a:p>
        </p:txBody>
      </p:sp>
    </p:spTree>
    <p:extLst>
      <p:ext uri="{BB962C8B-B14F-4D97-AF65-F5344CB8AC3E}">
        <p14:creationId xmlns:p14="http://schemas.microsoft.com/office/powerpoint/2010/main" val="1435257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31D47-808C-664F-8E93-B2D9A892C7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35767E-4E3D-6941-9C6A-A55D0101D9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53A7DB-51A4-B549-917C-7BF08AF67D6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02A49E2-B33A-4B42-97AD-AAAAAF6D83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3DFDD5-AF62-7C4C-939B-77E69C1018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BAB70C-A868-4347-883D-3A7E683DE66E}"/>
              </a:ext>
            </a:extLst>
          </p:cNvPr>
          <p:cNvSpPr>
            <a:spLocks noGrp="1"/>
          </p:cNvSpPr>
          <p:nvPr>
            <p:ph type="dt" sz="half" idx="10"/>
          </p:nvPr>
        </p:nvSpPr>
        <p:spPr/>
        <p:txBody>
          <a:bodyPr/>
          <a:lstStyle/>
          <a:p>
            <a:fld id="{F7C5FD52-04C8-AC4D-9B16-916F001E8DAF}" type="datetimeFigureOut">
              <a:rPr lang="en-US" smtClean="0"/>
              <a:t>5/9/21</a:t>
            </a:fld>
            <a:endParaRPr lang="en-US"/>
          </a:p>
        </p:txBody>
      </p:sp>
      <p:sp>
        <p:nvSpPr>
          <p:cNvPr id="8" name="Footer Placeholder 7">
            <a:extLst>
              <a:ext uri="{FF2B5EF4-FFF2-40B4-BE49-F238E27FC236}">
                <a16:creationId xmlns:a16="http://schemas.microsoft.com/office/drawing/2014/main" id="{F38CB343-CB67-9E46-AAC0-046376F41BE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CB9924B-C531-B840-A50F-D25527B6CC61}"/>
              </a:ext>
            </a:extLst>
          </p:cNvPr>
          <p:cNvSpPr>
            <a:spLocks noGrp="1"/>
          </p:cNvSpPr>
          <p:nvPr>
            <p:ph type="sldNum" sz="quarter" idx="12"/>
          </p:nvPr>
        </p:nvSpPr>
        <p:spPr/>
        <p:txBody>
          <a:bodyPr/>
          <a:lstStyle/>
          <a:p>
            <a:fld id="{8F5915FC-E607-1A45-ABCD-FF8B9225A8F9}" type="slidenum">
              <a:rPr lang="en-US" smtClean="0"/>
              <a:t>‹#›</a:t>
            </a:fld>
            <a:endParaRPr lang="en-US"/>
          </a:p>
        </p:txBody>
      </p:sp>
    </p:spTree>
    <p:extLst>
      <p:ext uri="{BB962C8B-B14F-4D97-AF65-F5344CB8AC3E}">
        <p14:creationId xmlns:p14="http://schemas.microsoft.com/office/powerpoint/2010/main" val="792260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E6A3F-E247-E54D-9E0F-C9679B10DA4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7E9162-0F3E-F448-A544-AEB743BFE2B9}"/>
              </a:ext>
            </a:extLst>
          </p:cNvPr>
          <p:cNvSpPr>
            <a:spLocks noGrp="1"/>
          </p:cNvSpPr>
          <p:nvPr>
            <p:ph type="dt" sz="half" idx="10"/>
          </p:nvPr>
        </p:nvSpPr>
        <p:spPr/>
        <p:txBody>
          <a:bodyPr/>
          <a:lstStyle/>
          <a:p>
            <a:fld id="{F7C5FD52-04C8-AC4D-9B16-916F001E8DAF}" type="datetimeFigureOut">
              <a:rPr lang="en-US" smtClean="0"/>
              <a:t>5/9/21</a:t>
            </a:fld>
            <a:endParaRPr lang="en-US"/>
          </a:p>
        </p:txBody>
      </p:sp>
      <p:sp>
        <p:nvSpPr>
          <p:cNvPr id="4" name="Footer Placeholder 3">
            <a:extLst>
              <a:ext uri="{FF2B5EF4-FFF2-40B4-BE49-F238E27FC236}">
                <a16:creationId xmlns:a16="http://schemas.microsoft.com/office/drawing/2014/main" id="{633BE7D5-EA24-3541-8C17-26ABD2DFFA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C2A777-BD35-E043-B1E8-5CA1AD9BB1E3}"/>
              </a:ext>
            </a:extLst>
          </p:cNvPr>
          <p:cNvSpPr>
            <a:spLocks noGrp="1"/>
          </p:cNvSpPr>
          <p:nvPr>
            <p:ph type="sldNum" sz="quarter" idx="12"/>
          </p:nvPr>
        </p:nvSpPr>
        <p:spPr/>
        <p:txBody>
          <a:bodyPr/>
          <a:lstStyle/>
          <a:p>
            <a:fld id="{8F5915FC-E607-1A45-ABCD-FF8B9225A8F9}" type="slidenum">
              <a:rPr lang="en-US" smtClean="0"/>
              <a:t>‹#›</a:t>
            </a:fld>
            <a:endParaRPr lang="en-US"/>
          </a:p>
        </p:txBody>
      </p:sp>
    </p:spTree>
    <p:extLst>
      <p:ext uri="{BB962C8B-B14F-4D97-AF65-F5344CB8AC3E}">
        <p14:creationId xmlns:p14="http://schemas.microsoft.com/office/powerpoint/2010/main" val="64076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0B68E3-9A36-6843-A299-803F3D62B04B}"/>
              </a:ext>
            </a:extLst>
          </p:cNvPr>
          <p:cNvSpPr>
            <a:spLocks noGrp="1"/>
          </p:cNvSpPr>
          <p:nvPr>
            <p:ph type="dt" sz="half" idx="10"/>
          </p:nvPr>
        </p:nvSpPr>
        <p:spPr/>
        <p:txBody>
          <a:bodyPr/>
          <a:lstStyle/>
          <a:p>
            <a:fld id="{F7C5FD52-04C8-AC4D-9B16-916F001E8DAF}" type="datetimeFigureOut">
              <a:rPr lang="en-US" smtClean="0"/>
              <a:t>5/9/21</a:t>
            </a:fld>
            <a:endParaRPr lang="en-US"/>
          </a:p>
        </p:txBody>
      </p:sp>
      <p:sp>
        <p:nvSpPr>
          <p:cNvPr id="3" name="Footer Placeholder 2">
            <a:extLst>
              <a:ext uri="{FF2B5EF4-FFF2-40B4-BE49-F238E27FC236}">
                <a16:creationId xmlns:a16="http://schemas.microsoft.com/office/drawing/2014/main" id="{54D40254-0604-154F-AC54-8DB4D669C0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A73A89-AC6F-A947-A04D-983DAC5C2594}"/>
              </a:ext>
            </a:extLst>
          </p:cNvPr>
          <p:cNvSpPr>
            <a:spLocks noGrp="1"/>
          </p:cNvSpPr>
          <p:nvPr>
            <p:ph type="sldNum" sz="quarter" idx="12"/>
          </p:nvPr>
        </p:nvSpPr>
        <p:spPr/>
        <p:txBody>
          <a:bodyPr/>
          <a:lstStyle/>
          <a:p>
            <a:fld id="{8F5915FC-E607-1A45-ABCD-FF8B9225A8F9}" type="slidenum">
              <a:rPr lang="en-US" smtClean="0"/>
              <a:t>‹#›</a:t>
            </a:fld>
            <a:endParaRPr lang="en-US"/>
          </a:p>
        </p:txBody>
      </p:sp>
    </p:spTree>
    <p:extLst>
      <p:ext uri="{BB962C8B-B14F-4D97-AF65-F5344CB8AC3E}">
        <p14:creationId xmlns:p14="http://schemas.microsoft.com/office/powerpoint/2010/main" val="487338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7CED7-E6E7-164B-BB06-3AD8C826D1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E87420-6857-024E-AE30-A5EC87B981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DAC4283-361C-CA45-BB43-2123BD9FA8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05E791-D46C-DD4F-B73D-93B2C3464833}"/>
              </a:ext>
            </a:extLst>
          </p:cNvPr>
          <p:cNvSpPr>
            <a:spLocks noGrp="1"/>
          </p:cNvSpPr>
          <p:nvPr>
            <p:ph type="dt" sz="half" idx="10"/>
          </p:nvPr>
        </p:nvSpPr>
        <p:spPr/>
        <p:txBody>
          <a:bodyPr/>
          <a:lstStyle/>
          <a:p>
            <a:fld id="{F7C5FD52-04C8-AC4D-9B16-916F001E8DAF}" type="datetimeFigureOut">
              <a:rPr lang="en-US" smtClean="0"/>
              <a:t>5/9/21</a:t>
            </a:fld>
            <a:endParaRPr lang="en-US"/>
          </a:p>
        </p:txBody>
      </p:sp>
      <p:sp>
        <p:nvSpPr>
          <p:cNvPr id="6" name="Footer Placeholder 5">
            <a:extLst>
              <a:ext uri="{FF2B5EF4-FFF2-40B4-BE49-F238E27FC236}">
                <a16:creationId xmlns:a16="http://schemas.microsoft.com/office/drawing/2014/main" id="{2C3A4FEC-A847-214D-9EE0-93837F3A09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0BDF76-61F2-FE4E-BC3E-A2C2C0066B19}"/>
              </a:ext>
            </a:extLst>
          </p:cNvPr>
          <p:cNvSpPr>
            <a:spLocks noGrp="1"/>
          </p:cNvSpPr>
          <p:nvPr>
            <p:ph type="sldNum" sz="quarter" idx="12"/>
          </p:nvPr>
        </p:nvSpPr>
        <p:spPr/>
        <p:txBody>
          <a:bodyPr/>
          <a:lstStyle/>
          <a:p>
            <a:fld id="{8F5915FC-E607-1A45-ABCD-FF8B9225A8F9}" type="slidenum">
              <a:rPr lang="en-US" smtClean="0"/>
              <a:t>‹#›</a:t>
            </a:fld>
            <a:endParaRPr lang="en-US"/>
          </a:p>
        </p:txBody>
      </p:sp>
    </p:spTree>
    <p:extLst>
      <p:ext uri="{BB962C8B-B14F-4D97-AF65-F5344CB8AC3E}">
        <p14:creationId xmlns:p14="http://schemas.microsoft.com/office/powerpoint/2010/main" val="1987311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A9EC4-FB35-924E-900B-B4910A8A49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579D2C7-5C0C-A14D-B4DB-20B5612089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82E2DF5-E477-E145-9029-DD4CB52BDB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317F2A-5CE3-CB4F-B581-A34405211F01}"/>
              </a:ext>
            </a:extLst>
          </p:cNvPr>
          <p:cNvSpPr>
            <a:spLocks noGrp="1"/>
          </p:cNvSpPr>
          <p:nvPr>
            <p:ph type="dt" sz="half" idx="10"/>
          </p:nvPr>
        </p:nvSpPr>
        <p:spPr/>
        <p:txBody>
          <a:bodyPr/>
          <a:lstStyle/>
          <a:p>
            <a:fld id="{F7C5FD52-04C8-AC4D-9B16-916F001E8DAF}" type="datetimeFigureOut">
              <a:rPr lang="en-US" smtClean="0"/>
              <a:t>5/9/21</a:t>
            </a:fld>
            <a:endParaRPr lang="en-US"/>
          </a:p>
        </p:txBody>
      </p:sp>
      <p:sp>
        <p:nvSpPr>
          <p:cNvPr id="6" name="Footer Placeholder 5">
            <a:extLst>
              <a:ext uri="{FF2B5EF4-FFF2-40B4-BE49-F238E27FC236}">
                <a16:creationId xmlns:a16="http://schemas.microsoft.com/office/drawing/2014/main" id="{EC5A647E-6AA6-7341-8CFF-287A340660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0D111D-DD87-8949-A8D9-B6CA39220C2B}"/>
              </a:ext>
            </a:extLst>
          </p:cNvPr>
          <p:cNvSpPr>
            <a:spLocks noGrp="1"/>
          </p:cNvSpPr>
          <p:nvPr>
            <p:ph type="sldNum" sz="quarter" idx="12"/>
          </p:nvPr>
        </p:nvSpPr>
        <p:spPr/>
        <p:txBody>
          <a:bodyPr/>
          <a:lstStyle/>
          <a:p>
            <a:fld id="{8F5915FC-E607-1A45-ABCD-FF8B9225A8F9}" type="slidenum">
              <a:rPr lang="en-US" smtClean="0"/>
              <a:t>‹#›</a:t>
            </a:fld>
            <a:endParaRPr lang="en-US"/>
          </a:p>
        </p:txBody>
      </p:sp>
    </p:spTree>
    <p:extLst>
      <p:ext uri="{BB962C8B-B14F-4D97-AF65-F5344CB8AC3E}">
        <p14:creationId xmlns:p14="http://schemas.microsoft.com/office/powerpoint/2010/main" val="737935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363C45-9A3B-8041-BABF-1FC1F10BC9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75A3EB-D5DF-BD46-BB39-4D4E4CC675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27E95C-F58F-F744-A279-2063EDBB05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C5FD52-04C8-AC4D-9B16-916F001E8DAF}" type="datetimeFigureOut">
              <a:rPr lang="en-US" smtClean="0"/>
              <a:t>5/9/21</a:t>
            </a:fld>
            <a:endParaRPr lang="en-US"/>
          </a:p>
        </p:txBody>
      </p:sp>
      <p:sp>
        <p:nvSpPr>
          <p:cNvPr id="5" name="Footer Placeholder 4">
            <a:extLst>
              <a:ext uri="{FF2B5EF4-FFF2-40B4-BE49-F238E27FC236}">
                <a16:creationId xmlns:a16="http://schemas.microsoft.com/office/drawing/2014/main" id="{E63DEAA9-0EC3-4B45-929D-1442229C1A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40F9A9C-2E75-904B-8BE7-FDF88C78A7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5915FC-E607-1A45-ABCD-FF8B9225A8F9}" type="slidenum">
              <a:rPr lang="en-US" smtClean="0"/>
              <a:t>‹#›</a:t>
            </a:fld>
            <a:endParaRPr lang="en-US"/>
          </a:p>
        </p:txBody>
      </p:sp>
    </p:spTree>
    <p:extLst>
      <p:ext uri="{BB962C8B-B14F-4D97-AF65-F5344CB8AC3E}">
        <p14:creationId xmlns:p14="http://schemas.microsoft.com/office/powerpoint/2010/main" val="24559603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kaggle.com/aramacus/electricity-demand-in-victoria-australia"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support.sas.com/documentation/onlinedoc/ets/132/arima.pdf" TargetMode="External"/><Relationship Id="rId3" Type="http://schemas.openxmlformats.org/officeDocument/2006/relationships/hyperlink" Target="https://www.sciencedirect.com/science/article/abs/pii/S1474034617301477" TargetMode="External"/><Relationship Id="rId7" Type="http://schemas.openxmlformats.org/officeDocument/2006/relationships/hyperlink" Target="https://towardsdatascience.com/electricity-demand-in-victoria-during-coronavirus-pandemic-30c23ff4e0d." TargetMode="External"/><Relationship Id="rId2" Type="http://schemas.openxmlformats.org/officeDocument/2006/relationships/hyperlink" Target="https://www.sciencedirect.com/science/article/abs/pii/S0301421512004387" TargetMode="External"/><Relationship Id="rId1" Type="http://schemas.openxmlformats.org/officeDocument/2006/relationships/slideLayout" Target="../slideLayouts/slideLayout2.xml"/><Relationship Id="rId6" Type="http://schemas.openxmlformats.org/officeDocument/2006/relationships/hyperlink" Target="https://www.sciencedirect.com/science/article/abs/pii/S0301421508007143" TargetMode="External"/><Relationship Id="rId5" Type="http://schemas.openxmlformats.org/officeDocument/2006/relationships/hyperlink" Target="https://www.sciencedirect.com/science/article/pii/S1364032121001829#:~:text=The%20analysis%20results%20indicate%20that,the%20full%202020%20lockdown%20period." TargetMode="External"/><Relationship Id="rId4" Type="http://schemas.openxmlformats.org/officeDocument/2006/relationships/hyperlink" Target="https://www.sciencedirect.com/science/article/abs/pii/S0360544217320820"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sky, outdoor, outdoor object, power line&#10;&#10;Description automatically generated">
            <a:extLst>
              <a:ext uri="{FF2B5EF4-FFF2-40B4-BE49-F238E27FC236}">
                <a16:creationId xmlns:a16="http://schemas.microsoft.com/office/drawing/2014/main" id="{18765B12-38F9-5C43-85F1-23550C356C55}"/>
              </a:ext>
            </a:extLst>
          </p:cNvPr>
          <p:cNvPicPr>
            <a:picLocks noChangeAspect="1"/>
          </p:cNvPicPr>
          <p:nvPr/>
        </p:nvPicPr>
        <p:blipFill rotWithShape="1">
          <a:blip r:embed="rId2">
            <a:alphaModFix amt="92000"/>
          </a:blip>
          <a:srcRect t="15730"/>
          <a:stretch/>
        </p:blipFill>
        <p:spPr>
          <a:xfrm>
            <a:off x="0" y="24334"/>
            <a:ext cx="12191980" cy="6857990"/>
          </a:xfrm>
          <a:prstGeom prst="rect">
            <a:avLst/>
          </a:prstGeom>
        </p:spPr>
      </p:pic>
      <p:sp>
        <p:nvSpPr>
          <p:cNvPr id="11"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9E82A9B2-3CAD-C347-89E5-BD613AF307A3}"/>
              </a:ext>
            </a:extLst>
          </p:cNvPr>
          <p:cNvSpPr>
            <a:spLocks noGrp="1"/>
          </p:cNvSpPr>
          <p:nvPr>
            <p:ph type="ctrTitle"/>
          </p:nvPr>
        </p:nvSpPr>
        <p:spPr>
          <a:xfrm>
            <a:off x="8022021" y="3231931"/>
            <a:ext cx="4067060" cy="1952950"/>
          </a:xfrm>
        </p:spPr>
        <p:txBody>
          <a:bodyPr>
            <a:normAutofit/>
          </a:bodyPr>
          <a:lstStyle/>
          <a:p>
            <a:r>
              <a:rPr lang="en-US" sz="4000" b="1" dirty="0">
                <a:latin typeface="Century Gothic" panose="020B0502020202020204" pitchFamily="34" charset="0"/>
              </a:rPr>
              <a:t>FORECASTING ELECTRICITY DEMAND </a:t>
            </a:r>
          </a:p>
        </p:txBody>
      </p:sp>
      <p:sp>
        <p:nvSpPr>
          <p:cNvPr id="3" name="Subtitle 2">
            <a:extLst>
              <a:ext uri="{FF2B5EF4-FFF2-40B4-BE49-F238E27FC236}">
                <a16:creationId xmlns:a16="http://schemas.microsoft.com/office/drawing/2014/main" id="{417E95EB-E732-AB48-926B-5BBEAD5A18C6}"/>
              </a:ext>
            </a:extLst>
          </p:cNvPr>
          <p:cNvSpPr>
            <a:spLocks noGrp="1"/>
          </p:cNvSpPr>
          <p:nvPr>
            <p:ph type="subTitle" idx="1"/>
          </p:nvPr>
        </p:nvSpPr>
        <p:spPr>
          <a:xfrm>
            <a:off x="7495616" y="5387335"/>
            <a:ext cx="4904850" cy="870961"/>
          </a:xfrm>
        </p:spPr>
        <p:txBody>
          <a:bodyPr>
            <a:normAutofit/>
          </a:bodyPr>
          <a:lstStyle/>
          <a:p>
            <a:r>
              <a:rPr lang="en-US" sz="1600" b="1" dirty="0"/>
              <a:t>by- </a:t>
            </a:r>
          </a:p>
          <a:p>
            <a:r>
              <a:rPr lang="en-US" sz="2000" dirty="0" err="1"/>
              <a:t>Mudita</a:t>
            </a:r>
            <a:r>
              <a:rPr lang="en-US" sz="2000" dirty="0"/>
              <a:t> Garg</a:t>
            </a:r>
          </a:p>
        </p:txBody>
      </p:sp>
      <p:cxnSp>
        <p:nvCxnSpPr>
          <p:cNvPr id="13" name="Straight Connector 12">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2707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42F3E-32D1-804B-89C3-60EC4F6A6185}"/>
              </a:ext>
            </a:extLst>
          </p:cNvPr>
          <p:cNvSpPr>
            <a:spLocks noGrp="1"/>
          </p:cNvSpPr>
          <p:nvPr>
            <p:ph type="title"/>
          </p:nvPr>
        </p:nvSpPr>
        <p:spPr>
          <a:xfrm>
            <a:off x="838200" y="151369"/>
            <a:ext cx="10515600" cy="1000537"/>
          </a:xfrm>
        </p:spPr>
        <p:txBody>
          <a:bodyPr/>
          <a:lstStyle/>
          <a:p>
            <a:pPr algn="ctr"/>
            <a:r>
              <a:rPr lang="en-US" b="1" dirty="0">
                <a:latin typeface="Century Gothic" panose="020B0502020202020204" pitchFamily="34" charset="0"/>
              </a:rPr>
              <a:t>HYPOTHESIS</a:t>
            </a:r>
          </a:p>
        </p:txBody>
      </p:sp>
      <p:sp>
        <p:nvSpPr>
          <p:cNvPr id="3" name="Content Placeholder 2">
            <a:extLst>
              <a:ext uri="{FF2B5EF4-FFF2-40B4-BE49-F238E27FC236}">
                <a16:creationId xmlns:a16="http://schemas.microsoft.com/office/drawing/2014/main" id="{C2CD58E2-37CA-8541-8DCC-D46C50CB577A}"/>
              </a:ext>
            </a:extLst>
          </p:cNvPr>
          <p:cNvSpPr>
            <a:spLocks noGrp="1"/>
          </p:cNvSpPr>
          <p:nvPr>
            <p:ph idx="1"/>
          </p:nvPr>
        </p:nvSpPr>
        <p:spPr>
          <a:xfrm>
            <a:off x="1330036" y="1151905"/>
            <a:ext cx="10023764" cy="5296395"/>
          </a:xfrm>
        </p:spPr>
        <p:txBody>
          <a:bodyPr vert="horz" lIns="91440" tIns="45720" rIns="91440" bIns="45720" rtlCol="0" anchor="t">
            <a:noAutofit/>
          </a:bodyPr>
          <a:lstStyle/>
          <a:p>
            <a:pPr>
              <a:buFont typeface="System Font Regular"/>
              <a:buChar char="⚡️"/>
            </a:pPr>
            <a:r>
              <a:rPr lang="en-US" sz="2000" dirty="0"/>
              <a:t>This analysis will provide Victorians an insight into how much electricity is consumed in comparison with previous years to the current year. </a:t>
            </a:r>
            <a:endParaRPr lang="en-US" sz="1400" dirty="0"/>
          </a:p>
          <a:p>
            <a:pPr>
              <a:buFont typeface="System Font Regular"/>
              <a:buChar char="⚡️"/>
            </a:pPr>
            <a:r>
              <a:rPr lang="en-US" sz="2000" dirty="0"/>
              <a:t>The data set contains 14 variables, but we are using Date, Demand and RRP.</a:t>
            </a:r>
          </a:p>
          <a:p>
            <a:pPr>
              <a:buFont typeface="System Font Regular"/>
              <a:buChar char="⚡️"/>
            </a:pPr>
            <a:r>
              <a:rPr lang="en-US" sz="2000" dirty="0"/>
              <a:t>We will plot time series against date and demand and date and RRP.</a:t>
            </a:r>
            <a:endParaRPr lang="en-US" sz="1400" dirty="0"/>
          </a:p>
          <a:p>
            <a:pPr marL="0" indent="0">
              <a:buNone/>
            </a:pPr>
            <a:r>
              <a:rPr lang="en-US" sz="2000" b="1" dirty="0"/>
              <a:t>H0 (Null hypothesis) : </a:t>
            </a:r>
            <a:endParaRPr lang="en-US" sz="1400" b="1" dirty="0"/>
          </a:p>
          <a:p>
            <a:pPr>
              <a:buFont typeface="System Font Regular"/>
              <a:buChar char="⚡️"/>
            </a:pPr>
            <a:r>
              <a:rPr lang="en-US" sz="2000" dirty="0"/>
              <a:t>The model show a lack of fit (or in simple terms—the model is not fitting appropriately.)</a:t>
            </a:r>
            <a:endParaRPr lang="en-US" sz="1400" dirty="0"/>
          </a:p>
          <a:p>
            <a:pPr>
              <a:buFont typeface="System Font Regular"/>
              <a:buChar char="⚡️"/>
            </a:pPr>
            <a:r>
              <a:rPr lang="en-US" sz="2000" dirty="0"/>
              <a:t>The difference between the demand and </a:t>
            </a:r>
            <a:r>
              <a:rPr lang="en-US" sz="2000" dirty="0" err="1"/>
              <a:t>rrp</a:t>
            </a:r>
            <a:r>
              <a:rPr lang="en-US" sz="2000" dirty="0"/>
              <a:t> (price) will decrease or remain constant.</a:t>
            </a:r>
            <a:endParaRPr lang="en-US" sz="1400" dirty="0"/>
          </a:p>
          <a:p>
            <a:pPr marL="0" indent="0">
              <a:buNone/>
            </a:pPr>
            <a:r>
              <a:rPr lang="en-US" sz="2000" b="1" dirty="0"/>
              <a:t>H1(Alternate hypothesis): </a:t>
            </a:r>
            <a:endParaRPr lang="en-US" sz="1400" b="1" dirty="0"/>
          </a:p>
          <a:p>
            <a:pPr>
              <a:buFont typeface="System Font Regular"/>
              <a:buChar char="⚡️"/>
            </a:pPr>
            <a:r>
              <a:rPr lang="en-US" sz="2000" dirty="0"/>
              <a:t> The model is appropriate and adequate.</a:t>
            </a:r>
          </a:p>
          <a:p>
            <a:pPr>
              <a:buFont typeface="System Font Regular"/>
              <a:buChar char="⚡️"/>
            </a:pPr>
            <a:r>
              <a:rPr lang="en-US" sz="2000" dirty="0"/>
              <a:t>Forecasting demand of electricity for year 2020 by using 2015-2019 data.</a:t>
            </a:r>
            <a:endParaRPr lang="en-US" sz="1400" dirty="0"/>
          </a:p>
          <a:p>
            <a:pPr>
              <a:buFont typeface="System Font Regular"/>
              <a:buChar char="⚡️"/>
            </a:pPr>
            <a:r>
              <a:rPr lang="en-US" sz="2000" dirty="0"/>
              <a:t>The difference between the demand and </a:t>
            </a:r>
            <a:r>
              <a:rPr lang="en-US" sz="2000" dirty="0" err="1"/>
              <a:t>rrp</a:t>
            </a:r>
            <a:r>
              <a:rPr lang="en-US" sz="2000" dirty="0"/>
              <a:t> (price) will increase.</a:t>
            </a:r>
            <a:endParaRPr lang="en-US" sz="1400" dirty="0"/>
          </a:p>
        </p:txBody>
      </p:sp>
      <p:sp>
        <p:nvSpPr>
          <p:cNvPr id="6" name="Rectangle 5">
            <a:extLst>
              <a:ext uri="{FF2B5EF4-FFF2-40B4-BE49-F238E27FC236}">
                <a16:creationId xmlns:a16="http://schemas.microsoft.com/office/drawing/2014/main" id="{8CECD986-88B4-9B4D-86E8-5038CCC27132}"/>
              </a:ext>
            </a:extLst>
          </p:cNvPr>
          <p:cNvSpPr/>
          <p:nvPr/>
        </p:nvSpPr>
        <p:spPr>
          <a:xfrm>
            <a:off x="0" y="-6713"/>
            <a:ext cx="299378" cy="6876288"/>
          </a:xfrm>
          <a:prstGeom prst="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3F477F2-FE73-8F45-A038-10EF0338B3A2}"/>
              </a:ext>
            </a:extLst>
          </p:cNvPr>
          <p:cNvSpPr/>
          <p:nvPr/>
        </p:nvSpPr>
        <p:spPr>
          <a:xfrm>
            <a:off x="499872" y="-12192"/>
            <a:ext cx="299378" cy="6876288"/>
          </a:xfrm>
          <a:prstGeom prst="rect">
            <a:avLst/>
          </a:prstGeom>
          <a:solidFill>
            <a:srgbClr val="D165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172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B94F83B-F6E9-C44F-B5E2-D623673A4437}"/>
              </a:ext>
            </a:extLst>
          </p:cNvPr>
          <p:cNvSpPr/>
          <p:nvPr/>
        </p:nvSpPr>
        <p:spPr>
          <a:xfrm>
            <a:off x="1" y="0"/>
            <a:ext cx="6595672" cy="6858000"/>
          </a:xfrm>
          <a:prstGeom prst="rect">
            <a:avLst/>
          </a:prstGeom>
          <a:solidFill>
            <a:srgbClr val="D171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AB4CE7E-A7B8-5A4D-9E1D-07AFD43080F6}"/>
              </a:ext>
            </a:extLst>
          </p:cNvPr>
          <p:cNvSpPr>
            <a:spLocks noGrp="1"/>
          </p:cNvSpPr>
          <p:nvPr>
            <p:ph type="title"/>
          </p:nvPr>
        </p:nvSpPr>
        <p:spPr>
          <a:xfrm>
            <a:off x="0" y="231570"/>
            <a:ext cx="6595673" cy="1303926"/>
          </a:xfrm>
        </p:spPr>
        <p:txBody>
          <a:bodyPr>
            <a:normAutofit/>
          </a:bodyPr>
          <a:lstStyle/>
          <a:p>
            <a:pPr algn="ctr"/>
            <a:r>
              <a:rPr lang="en-US" sz="4000" b="1" dirty="0">
                <a:solidFill>
                  <a:schemeClr val="bg1"/>
                </a:solidFill>
                <a:latin typeface="Century Gothic" panose="020B0502020202020204" pitchFamily="34" charset="0"/>
              </a:rPr>
              <a:t>INSIGHTS </a:t>
            </a:r>
            <a:r>
              <a:rPr lang="en-US" sz="3600" b="1" dirty="0">
                <a:solidFill>
                  <a:schemeClr val="bg1"/>
                </a:solidFill>
                <a:latin typeface="Century Gothic" panose="020B0502020202020204" pitchFamily="34" charset="0"/>
              </a:rPr>
              <a:t>ABOUT</a:t>
            </a:r>
            <a:r>
              <a:rPr lang="en-US" sz="4000" b="1" dirty="0">
                <a:solidFill>
                  <a:schemeClr val="bg1"/>
                </a:solidFill>
                <a:latin typeface="Century Gothic" panose="020B0502020202020204" pitchFamily="34" charset="0"/>
              </a:rPr>
              <a:t> DATASET</a:t>
            </a:r>
          </a:p>
        </p:txBody>
      </p:sp>
      <p:sp>
        <p:nvSpPr>
          <p:cNvPr id="3" name="Content Placeholder 2">
            <a:extLst>
              <a:ext uri="{FF2B5EF4-FFF2-40B4-BE49-F238E27FC236}">
                <a16:creationId xmlns:a16="http://schemas.microsoft.com/office/drawing/2014/main" id="{C32C2954-261D-0D4E-AB99-77343A6BEC67}"/>
              </a:ext>
            </a:extLst>
          </p:cNvPr>
          <p:cNvSpPr>
            <a:spLocks noGrp="1"/>
          </p:cNvSpPr>
          <p:nvPr>
            <p:ph idx="1"/>
          </p:nvPr>
        </p:nvSpPr>
        <p:spPr>
          <a:xfrm>
            <a:off x="194227" y="1535496"/>
            <a:ext cx="6207218" cy="5047830"/>
          </a:xfrm>
        </p:spPr>
        <p:txBody>
          <a:bodyPr>
            <a:normAutofit/>
          </a:bodyPr>
          <a:lstStyle/>
          <a:p>
            <a:pPr>
              <a:buFont typeface="System Font Regular"/>
              <a:buChar char="⚡️"/>
            </a:pPr>
            <a:r>
              <a:rPr lang="en-US" sz="2000" b="1" dirty="0">
                <a:solidFill>
                  <a:schemeClr val="bg1"/>
                </a:solidFill>
              </a:rPr>
              <a:t>Source of the Dataset- </a:t>
            </a:r>
            <a:r>
              <a:rPr lang="en-US" sz="2000" dirty="0">
                <a:solidFill>
                  <a:schemeClr val="bg1"/>
                </a:solidFill>
                <a:hlinkClick r:id="rId2">
                  <a:extLst>
                    <a:ext uri="{A12FA001-AC4F-418D-AE19-62706E023703}">
                      <ahyp:hlinkClr xmlns:ahyp="http://schemas.microsoft.com/office/drawing/2018/hyperlinkcolor" val="tx"/>
                    </a:ext>
                  </a:extLst>
                </a:hlinkClick>
              </a:rPr>
              <a:t>https://www.kaggle.com/aramacus/electricity-demand-in-victoria-australia</a:t>
            </a:r>
            <a:endParaRPr lang="en-US" sz="2000" dirty="0">
              <a:solidFill>
                <a:schemeClr val="bg1"/>
              </a:solidFill>
            </a:endParaRPr>
          </a:p>
          <a:p>
            <a:pPr>
              <a:buFont typeface="System Font Regular"/>
              <a:buChar char="⚡️"/>
            </a:pPr>
            <a:r>
              <a:rPr lang="en-US" sz="2000" dirty="0">
                <a:solidFill>
                  <a:schemeClr val="bg1"/>
                </a:solidFill>
              </a:rPr>
              <a:t>The dataset contains various parameters like demand, rainfall, </a:t>
            </a:r>
            <a:r>
              <a:rPr lang="en-US" sz="2000" dirty="0" err="1">
                <a:solidFill>
                  <a:schemeClr val="bg1"/>
                </a:solidFill>
              </a:rPr>
              <a:t>solor_exposure</a:t>
            </a:r>
            <a:r>
              <a:rPr lang="en-US" sz="2000" dirty="0">
                <a:solidFill>
                  <a:schemeClr val="bg1"/>
                </a:solidFill>
              </a:rPr>
              <a:t>, </a:t>
            </a:r>
            <a:r>
              <a:rPr lang="en-US" sz="2000" dirty="0" err="1">
                <a:solidFill>
                  <a:schemeClr val="bg1"/>
                </a:solidFill>
              </a:rPr>
              <a:t>RRP,etc</a:t>
            </a:r>
            <a:endParaRPr lang="en-US" sz="2000" dirty="0">
              <a:solidFill>
                <a:schemeClr val="bg1"/>
              </a:solidFill>
            </a:endParaRPr>
          </a:p>
          <a:p>
            <a:pPr>
              <a:buFont typeface="System Font Regular"/>
              <a:buChar char="⚡️"/>
            </a:pPr>
            <a:r>
              <a:rPr lang="en-US" sz="2000" dirty="0">
                <a:solidFill>
                  <a:schemeClr val="bg1"/>
                </a:solidFill>
              </a:rPr>
              <a:t>We have chosen Date with Demand and RRP to plot the time series and do the analysis. </a:t>
            </a:r>
          </a:p>
          <a:p>
            <a:pPr>
              <a:buFont typeface="System Font Regular"/>
              <a:buChar char="⚡️"/>
            </a:pPr>
            <a:r>
              <a:rPr lang="en-US" sz="2000" dirty="0">
                <a:solidFill>
                  <a:schemeClr val="bg1"/>
                </a:solidFill>
              </a:rPr>
              <a:t>The dataset is from 2015-2020, so we will first convert the daily data to monthly and then segregate the data into different parts.</a:t>
            </a:r>
          </a:p>
          <a:p>
            <a:pPr>
              <a:buFont typeface="System Font Regular"/>
              <a:buChar char="⚡️"/>
            </a:pPr>
            <a:r>
              <a:rPr lang="en-US" sz="2000" b="1" dirty="0">
                <a:solidFill>
                  <a:schemeClr val="bg1"/>
                </a:solidFill>
              </a:rPr>
              <a:t>PART 1: </a:t>
            </a:r>
            <a:r>
              <a:rPr lang="en-US" sz="2000" dirty="0">
                <a:solidFill>
                  <a:schemeClr val="bg1"/>
                </a:solidFill>
              </a:rPr>
              <a:t>Monthly data from 2015-2019</a:t>
            </a:r>
          </a:p>
          <a:p>
            <a:pPr>
              <a:buFont typeface="System Font Regular"/>
              <a:buChar char="⚡️"/>
            </a:pPr>
            <a:r>
              <a:rPr lang="en-US" sz="2000" b="1" dirty="0">
                <a:solidFill>
                  <a:schemeClr val="bg1"/>
                </a:solidFill>
              </a:rPr>
              <a:t>PART 2: </a:t>
            </a:r>
            <a:r>
              <a:rPr lang="en-US" sz="2000" dirty="0">
                <a:solidFill>
                  <a:schemeClr val="bg1"/>
                </a:solidFill>
              </a:rPr>
              <a:t>2020 Data</a:t>
            </a:r>
          </a:p>
          <a:p>
            <a:pPr>
              <a:buFont typeface="System Font Regular"/>
              <a:buChar char="⚡️"/>
            </a:pPr>
            <a:r>
              <a:rPr lang="en-US" sz="2000" dirty="0">
                <a:solidFill>
                  <a:schemeClr val="bg1"/>
                </a:solidFill>
              </a:rPr>
              <a:t>There are no missing values in the dataset.</a:t>
            </a:r>
          </a:p>
          <a:p>
            <a:pPr>
              <a:buFont typeface="System Font Regular"/>
              <a:buChar char="⚡️"/>
            </a:pPr>
            <a:r>
              <a:rPr lang="en-US" sz="2000" dirty="0">
                <a:solidFill>
                  <a:schemeClr val="bg1"/>
                </a:solidFill>
              </a:rPr>
              <a:t>There were no outliers in the variable demand.</a:t>
            </a:r>
          </a:p>
        </p:txBody>
      </p:sp>
      <p:pic>
        <p:nvPicPr>
          <p:cNvPr id="6" name="Picture 5" descr="Table&#10;&#10;Description automatically generated">
            <a:extLst>
              <a:ext uri="{FF2B5EF4-FFF2-40B4-BE49-F238E27FC236}">
                <a16:creationId xmlns:a16="http://schemas.microsoft.com/office/drawing/2014/main" id="{40D2CE68-5892-F74E-8F2A-570B4C8B1456}"/>
              </a:ext>
            </a:extLst>
          </p:cNvPr>
          <p:cNvPicPr>
            <a:picLocks noChangeAspect="1"/>
          </p:cNvPicPr>
          <p:nvPr/>
        </p:nvPicPr>
        <p:blipFill>
          <a:blip r:embed="rId3"/>
          <a:stretch>
            <a:fillRect/>
          </a:stretch>
        </p:blipFill>
        <p:spPr>
          <a:xfrm>
            <a:off x="7276134" y="231570"/>
            <a:ext cx="4272419" cy="3843838"/>
          </a:xfrm>
          <a:prstGeom prst="rect">
            <a:avLst/>
          </a:prstGeom>
        </p:spPr>
      </p:pic>
      <p:pic>
        <p:nvPicPr>
          <p:cNvPr id="5" name="Picture 4" descr="Graphical user interface, text&#10;&#10;Description automatically generated">
            <a:extLst>
              <a:ext uri="{FF2B5EF4-FFF2-40B4-BE49-F238E27FC236}">
                <a16:creationId xmlns:a16="http://schemas.microsoft.com/office/drawing/2014/main" id="{7E86EA60-353F-CB45-BE0B-BDF34CA39437}"/>
              </a:ext>
            </a:extLst>
          </p:cNvPr>
          <p:cNvPicPr>
            <a:picLocks noChangeAspect="1"/>
          </p:cNvPicPr>
          <p:nvPr/>
        </p:nvPicPr>
        <p:blipFill rotWithShape="1">
          <a:blip r:embed="rId4"/>
          <a:srcRect t="49975"/>
          <a:stretch/>
        </p:blipFill>
        <p:spPr>
          <a:xfrm>
            <a:off x="6933793" y="5438442"/>
            <a:ext cx="4957102" cy="953431"/>
          </a:xfrm>
          <a:prstGeom prst="rect">
            <a:avLst/>
          </a:prstGeom>
        </p:spPr>
      </p:pic>
    </p:spTree>
    <p:extLst>
      <p:ext uri="{BB962C8B-B14F-4D97-AF65-F5344CB8AC3E}">
        <p14:creationId xmlns:p14="http://schemas.microsoft.com/office/powerpoint/2010/main" val="2020298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43">
            <a:extLst>
              <a:ext uri="{FF2B5EF4-FFF2-40B4-BE49-F238E27FC236}">
                <a16:creationId xmlns:a16="http://schemas.microsoft.com/office/drawing/2014/main" id="{B430338F-E2FD-4573-B0B7-E2EB12CC92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0A4E2F-5258-2449-AE2F-8C2700E6F47C}"/>
              </a:ext>
            </a:extLst>
          </p:cNvPr>
          <p:cNvSpPr>
            <a:spLocks noGrp="1"/>
          </p:cNvSpPr>
          <p:nvPr>
            <p:ph type="title"/>
          </p:nvPr>
        </p:nvSpPr>
        <p:spPr>
          <a:xfrm>
            <a:off x="532015" y="4495568"/>
            <a:ext cx="3861960" cy="1905232"/>
          </a:xfrm>
        </p:spPr>
        <p:txBody>
          <a:bodyPr vert="horz" lIns="91440" tIns="45720" rIns="91440" bIns="45720" rtlCol="0" anchor="ctr">
            <a:normAutofit/>
          </a:bodyPr>
          <a:lstStyle/>
          <a:p>
            <a:r>
              <a:rPr lang="en-US" sz="3200" b="1" kern="1200" dirty="0">
                <a:solidFill>
                  <a:schemeClr val="tx1"/>
                </a:solidFill>
                <a:latin typeface="Century Gothic" panose="020B0502020202020204" pitchFamily="34" charset="0"/>
              </a:rPr>
              <a:t>TREND OF THE TIME SERIES</a:t>
            </a:r>
          </a:p>
        </p:txBody>
      </p:sp>
      <p:sp>
        <p:nvSpPr>
          <p:cNvPr id="55" name="Rectangle 45">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4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1"/>
            <a:ext cx="11231745" cy="413142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Chart&#10;&#10;Description automatically generated">
            <a:extLst>
              <a:ext uri="{FF2B5EF4-FFF2-40B4-BE49-F238E27FC236}">
                <a16:creationId xmlns:a16="http://schemas.microsoft.com/office/drawing/2014/main" id="{F4636651-8C1C-9843-AD00-4E5C5FC7BA40}"/>
              </a:ext>
            </a:extLst>
          </p:cNvPr>
          <p:cNvPicPr>
            <a:picLocks noGrp="1" noChangeAspect="1"/>
          </p:cNvPicPr>
          <p:nvPr>
            <p:ph idx="1"/>
          </p:nvPr>
        </p:nvPicPr>
        <p:blipFill rotWithShape="1">
          <a:blip r:embed="rId3"/>
          <a:stretch/>
        </p:blipFill>
        <p:spPr>
          <a:xfrm>
            <a:off x="542236" y="32964"/>
            <a:ext cx="5461517" cy="4066239"/>
          </a:xfrm>
          <a:prstGeom prst="rect">
            <a:avLst/>
          </a:prstGeom>
        </p:spPr>
      </p:pic>
      <p:pic>
        <p:nvPicPr>
          <p:cNvPr id="6" name="Picture 5" descr="Chart, line chart, histogram&#10;&#10;Description automatically generated">
            <a:extLst>
              <a:ext uri="{FF2B5EF4-FFF2-40B4-BE49-F238E27FC236}">
                <a16:creationId xmlns:a16="http://schemas.microsoft.com/office/drawing/2014/main" id="{21DB50D6-98FA-EC42-A413-A7F1C4D9A5FA}"/>
              </a:ext>
            </a:extLst>
          </p:cNvPr>
          <p:cNvPicPr>
            <a:picLocks noChangeAspect="1"/>
          </p:cNvPicPr>
          <p:nvPr/>
        </p:nvPicPr>
        <p:blipFill rotWithShape="1">
          <a:blip r:embed="rId4"/>
          <a:stretch/>
        </p:blipFill>
        <p:spPr>
          <a:xfrm>
            <a:off x="6085035" y="32964"/>
            <a:ext cx="5434461" cy="4098460"/>
          </a:xfrm>
          <a:prstGeom prst="rect">
            <a:avLst/>
          </a:prstGeom>
        </p:spPr>
      </p:pic>
      <p:sp>
        <p:nvSpPr>
          <p:cNvPr id="57" name="Rectangle 49">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837444" y="5460209"/>
            <a:ext cx="179036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D34288B-3185-BE42-A8E3-83E8B2A2AD72}"/>
              </a:ext>
            </a:extLst>
          </p:cNvPr>
          <p:cNvSpPr txBox="1"/>
          <p:nvPr/>
        </p:nvSpPr>
        <p:spPr>
          <a:xfrm>
            <a:off x="5162719" y="4495568"/>
            <a:ext cx="6916210" cy="2214948"/>
          </a:xfrm>
          <a:prstGeom prst="rect">
            <a:avLst/>
          </a:prstGeom>
        </p:spPr>
        <p:txBody>
          <a:bodyPr vert="horz" lIns="91440" tIns="45720" rIns="91440" bIns="45720" rtlCol="0" anchor="ctr">
            <a:normAutofit/>
          </a:bodyPr>
          <a:lstStyle/>
          <a:p>
            <a:pPr marL="342900" indent="-285750">
              <a:lnSpc>
                <a:spcPct val="90000"/>
              </a:lnSpc>
              <a:spcAft>
                <a:spcPts val="600"/>
              </a:spcAft>
              <a:buFont typeface="System Font Regular"/>
              <a:buChar char="⚡️"/>
            </a:pPr>
            <a:r>
              <a:rPr lang="en-US" dirty="0"/>
              <a:t>There is a decrease in the trend this means that the demand has reduced over time. As you can see in the graph, the peaks are in the months of June-July which makes sense as the weather is hot thus due to Air conditionings the demand is high.</a:t>
            </a:r>
          </a:p>
          <a:p>
            <a:pPr marL="342900" indent="-285750">
              <a:lnSpc>
                <a:spcPct val="90000"/>
              </a:lnSpc>
              <a:spcAft>
                <a:spcPts val="600"/>
              </a:spcAft>
              <a:buFont typeface="System Font Regular"/>
              <a:buChar char="⚡️"/>
            </a:pPr>
            <a:r>
              <a:rPr lang="en-US" dirty="0"/>
              <a:t>There is an increase in the trend this means that the retail price has increased over time. As you can see in the graph, the peaks are very random in order, this means there is no fixed period of increasing retail price. Jan 2019 seems to be an outlier in the trend series.</a:t>
            </a:r>
          </a:p>
        </p:txBody>
      </p:sp>
    </p:spTree>
    <p:extLst>
      <p:ext uri="{BB962C8B-B14F-4D97-AF65-F5344CB8AC3E}">
        <p14:creationId xmlns:p14="http://schemas.microsoft.com/office/powerpoint/2010/main" val="1961459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746E2A38-ACC8-44E6-85E2-A79CBAF15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4086003"/>
            <a:ext cx="11100816" cy="22586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F2EB891-3228-CD44-A1B1-5DE61600CE24}"/>
              </a:ext>
            </a:extLst>
          </p:cNvPr>
          <p:cNvSpPr/>
          <p:nvPr/>
        </p:nvSpPr>
        <p:spPr>
          <a:xfrm>
            <a:off x="548639" y="4086003"/>
            <a:ext cx="11100816" cy="2258655"/>
          </a:xfrm>
          <a:prstGeom prst="rect">
            <a:avLst/>
          </a:prstGeom>
          <a:solidFill>
            <a:srgbClr val="D171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D16550"/>
              </a:highlight>
            </a:endParaRPr>
          </a:p>
        </p:txBody>
      </p:sp>
      <p:sp>
        <p:nvSpPr>
          <p:cNvPr id="2" name="Title 1">
            <a:extLst>
              <a:ext uri="{FF2B5EF4-FFF2-40B4-BE49-F238E27FC236}">
                <a16:creationId xmlns:a16="http://schemas.microsoft.com/office/drawing/2014/main" id="{EA911B2A-C4F3-EC43-87CE-17A8AF1C1E94}"/>
              </a:ext>
            </a:extLst>
          </p:cNvPr>
          <p:cNvSpPr>
            <a:spLocks noGrp="1"/>
          </p:cNvSpPr>
          <p:nvPr>
            <p:ph type="title"/>
          </p:nvPr>
        </p:nvSpPr>
        <p:spPr>
          <a:xfrm>
            <a:off x="542545" y="4272030"/>
            <a:ext cx="4042155" cy="1881559"/>
          </a:xfrm>
          <a:prstGeom prst="ellipse">
            <a:avLst/>
          </a:prstGeom>
        </p:spPr>
        <p:txBody>
          <a:bodyPr vert="horz" lIns="91440" tIns="45720" rIns="91440" bIns="45720" rtlCol="0" anchor="ctr">
            <a:normAutofit/>
          </a:bodyPr>
          <a:lstStyle/>
          <a:p>
            <a:r>
              <a:rPr lang="en-US" sz="2700" b="1" dirty="0">
                <a:solidFill>
                  <a:srgbClr val="FFFFFE"/>
                </a:solidFill>
                <a:latin typeface="Century Gothic" panose="020B0502020202020204" pitchFamily="34" charset="0"/>
              </a:rPr>
              <a:t>BUBBLE CHART INTERPRETATION</a:t>
            </a:r>
          </a:p>
        </p:txBody>
      </p:sp>
      <p:sp>
        <p:nvSpPr>
          <p:cNvPr id="10" name="TextBox 9">
            <a:extLst>
              <a:ext uri="{FF2B5EF4-FFF2-40B4-BE49-F238E27FC236}">
                <a16:creationId xmlns:a16="http://schemas.microsoft.com/office/drawing/2014/main" id="{85CF1660-23EF-7845-9860-8C25A8A38694}"/>
              </a:ext>
            </a:extLst>
          </p:cNvPr>
          <p:cNvSpPr txBox="1"/>
          <p:nvPr/>
        </p:nvSpPr>
        <p:spPr>
          <a:xfrm>
            <a:off x="4763069" y="4272030"/>
            <a:ext cx="6590732" cy="1881559"/>
          </a:xfrm>
          <a:prstGeom prst="rect">
            <a:avLst/>
          </a:prstGeom>
        </p:spPr>
        <p:txBody>
          <a:bodyPr vert="horz" lIns="91440" tIns="45720" rIns="91440" bIns="45720" rtlCol="0" anchor="ctr">
            <a:normAutofit/>
          </a:bodyPr>
          <a:lstStyle/>
          <a:p>
            <a:pPr marL="342900" indent="-342900">
              <a:lnSpc>
                <a:spcPct val="90000"/>
              </a:lnSpc>
              <a:spcAft>
                <a:spcPts val="600"/>
              </a:spcAft>
              <a:buClr>
                <a:schemeClr val="bg1"/>
              </a:buClr>
              <a:buFont typeface="System Font Regular"/>
              <a:buChar char="⚡️"/>
            </a:pPr>
            <a:r>
              <a:rPr lang="en-US" sz="2000" dirty="0">
                <a:solidFill>
                  <a:srgbClr val="FFFFFE"/>
                </a:solidFill>
              </a:rPr>
              <a:t>In the demand vs date  plot, there has been decrease in demand of electricity during the year 2019-2020. </a:t>
            </a:r>
          </a:p>
          <a:p>
            <a:pPr marL="342900" indent="-342900">
              <a:lnSpc>
                <a:spcPct val="90000"/>
              </a:lnSpc>
              <a:spcAft>
                <a:spcPts val="600"/>
              </a:spcAft>
              <a:buFont typeface="System Font Regular"/>
              <a:buChar char="⚡️"/>
            </a:pPr>
            <a:r>
              <a:rPr lang="en-US" sz="2000" dirty="0">
                <a:solidFill>
                  <a:srgbClr val="FFFFFE"/>
                </a:solidFill>
              </a:rPr>
              <a:t>In this  plot, there has been increase in the retail price of electricity during the year 2019-2020. Jan 2019 seems to be an outlier.</a:t>
            </a:r>
          </a:p>
        </p:txBody>
      </p:sp>
      <p:pic>
        <p:nvPicPr>
          <p:cNvPr id="13" name="Content Placeholder 4" descr="Chart, scatter chart, bubble chart&#10;&#10;Description automatically generated">
            <a:extLst>
              <a:ext uri="{FF2B5EF4-FFF2-40B4-BE49-F238E27FC236}">
                <a16:creationId xmlns:a16="http://schemas.microsoft.com/office/drawing/2014/main" id="{A1E804AF-BA86-9D46-B779-25112CE87875}"/>
              </a:ext>
            </a:extLst>
          </p:cNvPr>
          <p:cNvPicPr>
            <a:picLocks noGrp="1" noChangeAspect="1"/>
          </p:cNvPicPr>
          <p:nvPr>
            <p:ph idx="1"/>
          </p:nvPr>
        </p:nvPicPr>
        <p:blipFill rotWithShape="1">
          <a:blip r:embed="rId2"/>
          <a:srcRect l="5889" r="5856" b="2"/>
          <a:stretch/>
        </p:blipFill>
        <p:spPr>
          <a:xfrm>
            <a:off x="1197475" y="367808"/>
            <a:ext cx="4118626" cy="3464981"/>
          </a:xfrm>
          <a:prstGeom prst="rect">
            <a:avLst/>
          </a:prstGeom>
          <a:solidFill>
            <a:schemeClr val="accent4"/>
          </a:solidFill>
        </p:spPr>
      </p:pic>
      <p:pic>
        <p:nvPicPr>
          <p:cNvPr id="7" name="Picture 6" descr="Chart, scatter chart, bubble chart&#10;&#10;Description automatically generated">
            <a:extLst>
              <a:ext uri="{FF2B5EF4-FFF2-40B4-BE49-F238E27FC236}">
                <a16:creationId xmlns:a16="http://schemas.microsoft.com/office/drawing/2014/main" id="{12A910CD-C11D-8047-91B3-CE41FA215D16}"/>
              </a:ext>
            </a:extLst>
          </p:cNvPr>
          <p:cNvPicPr>
            <a:picLocks noChangeAspect="1"/>
          </p:cNvPicPr>
          <p:nvPr/>
        </p:nvPicPr>
        <p:blipFill rotWithShape="1">
          <a:blip r:embed="rId3"/>
          <a:srcRect l="4623" r="6476" b="-3"/>
          <a:stretch/>
        </p:blipFill>
        <p:spPr>
          <a:xfrm>
            <a:off x="6874804" y="367808"/>
            <a:ext cx="4120818" cy="3464981"/>
          </a:xfrm>
          <a:prstGeom prst="rect">
            <a:avLst/>
          </a:prstGeom>
        </p:spPr>
      </p:pic>
      <p:cxnSp>
        <p:nvCxnSpPr>
          <p:cNvPr id="9" name="Straight Connector 8">
            <a:extLst>
              <a:ext uri="{FF2B5EF4-FFF2-40B4-BE49-F238E27FC236}">
                <a16:creationId xmlns:a16="http://schemas.microsoft.com/office/drawing/2014/main" id="{E1A5F54C-48AC-6B4E-9F28-D07D3D31D580}"/>
              </a:ext>
            </a:extLst>
          </p:cNvPr>
          <p:cNvCxnSpPr/>
          <p:nvPr/>
        </p:nvCxnSpPr>
        <p:spPr>
          <a:xfrm>
            <a:off x="4330700" y="4724400"/>
            <a:ext cx="0" cy="9271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1236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DF5C84-2755-074C-A983-0591AB59F1D0}"/>
              </a:ext>
            </a:extLst>
          </p:cNvPr>
          <p:cNvSpPr>
            <a:spLocks noGrp="1"/>
          </p:cNvSpPr>
          <p:nvPr>
            <p:ph type="title"/>
          </p:nvPr>
        </p:nvSpPr>
        <p:spPr>
          <a:xfrm>
            <a:off x="589560" y="856180"/>
            <a:ext cx="5279408" cy="1128068"/>
          </a:xfrm>
        </p:spPr>
        <p:txBody>
          <a:bodyPr vert="horz" lIns="91440" tIns="45720" rIns="91440" bIns="45720" rtlCol="0" anchor="ctr">
            <a:normAutofit fontScale="90000"/>
          </a:bodyPr>
          <a:lstStyle/>
          <a:p>
            <a:r>
              <a:rPr lang="en-US" sz="4000" b="1" dirty="0">
                <a:latin typeface="Century Gothic" panose="020B0502020202020204" pitchFamily="34" charset="0"/>
              </a:rPr>
              <a:t>AUTOCORRELATION</a:t>
            </a:r>
            <a:r>
              <a:rPr lang="en-US" sz="4000" b="1" dirty="0"/>
              <a:t> </a:t>
            </a:r>
            <a:r>
              <a:rPr lang="en-US" sz="4000" b="1" dirty="0">
                <a:latin typeface="Century Gothic" panose="020B0502020202020204" pitchFamily="34" charset="0"/>
              </a:rPr>
              <a:t>TEST</a:t>
            </a:r>
          </a:p>
        </p:txBody>
      </p:sp>
      <p:grpSp>
        <p:nvGrpSpPr>
          <p:cNvPr id="15" name="Group 1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6" name="Rectangle 1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E823390-25F1-9545-A735-22C932831F7B}"/>
              </a:ext>
            </a:extLst>
          </p:cNvPr>
          <p:cNvSpPr txBox="1"/>
          <p:nvPr/>
        </p:nvSpPr>
        <p:spPr>
          <a:xfrm>
            <a:off x="482775" y="2197569"/>
            <a:ext cx="5762144" cy="4446474"/>
          </a:xfrm>
          <a:prstGeom prst="rect">
            <a:avLst/>
          </a:prstGeom>
        </p:spPr>
        <p:txBody>
          <a:bodyPr vert="horz" lIns="91440" tIns="45720" rIns="91440" bIns="45720" rtlCol="0" anchor="ctr">
            <a:normAutofit/>
          </a:bodyPr>
          <a:lstStyle/>
          <a:p>
            <a:pPr marL="342900" indent="-285750">
              <a:lnSpc>
                <a:spcPct val="90000"/>
              </a:lnSpc>
              <a:spcAft>
                <a:spcPts val="600"/>
              </a:spcAft>
              <a:buFont typeface="System Font Regular"/>
              <a:buChar char="⚡️"/>
            </a:pPr>
            <a:r>
              <a:rPr lang="en-US" sz="1600" dirty="0"/>
              <a:t>The Durbin-Watson test is a widely used method of testing for autocorrelation. The first-order Durbin-Watson statistic is printed by default.</a:t>
            </a:r>
          </a:p>
          <a:p>
            <a:pPr marL="342900" indent="-285750">
              <a:lnSpc>
                <a:spcPct val="90000"/>
              </a:lnSpc>
              <a:spcAft>
                <a:spcPts val="600"/>
              </a:spcAft>
              <a:buFont typeface="System Font Regular"/>
              <a:buChar char="⚡️"/>
            </a:pPr>
            <a:r>
              <a:rPr lang="en-US" sz="1600" dirty="0"/>
              <a:t>The Durbin-Watson Test is a test for serial correlation in the errors ε1, ε2, . . . , </a:t>
            </a:r>
            <a:r>
              <a:rPr lang="en-US" sz="1600" dirty="0" err="1"/>
              <a:t>εn</a:t>
            </a:r>
            <a:r>
              <a:rPr lang="en-US" sz="1600" dirty="0"/>
              <a:t>. </a:t>
            </a:r>
          </a:p>
          <a:p>
            <a:pPr marL="342900" indent="-285750">
              <a:lnSpc>
                <a:spcPct val="90000"/>
              </a:lnSpc>
              <a:spcAft>
                <a:spcPts val="600"/>
              </a:spcAft>
              <a:buFont typeface="System Font Regular"/>
              <a:buChar char="⚡️"/>
            </a:pPr>
            <a:r>
              <a:rPr lang="en-US" sz="1600" dirty="0"/>
              <a:t>This is a type of dependence or relationship among the errors </a:t>
            </a:r>
            <a:r>
              <a:rPr lang="en-US" sz="1600" dirty="0" err="1"/>
              <a:t>εt</a:t>
            </a:r>
            <a:r>
              <a:rPr lang="en-US" sz="1600" dirty="0"/>
              <a:t> , which is a violation of the assumption of independence. </a:t>
            </a:r>
          </a:p>
          <a:p>
            <a:pPr marL="342900" indent="-285750">
              <a:lnSpc>
                <a:spcPct val="90000"/>
              </a:lnSpc>
              <a:spcAft>
                <a:spcPts val="600"/>
              </a:spcAft>
              <a:buFont typeface="System Font Regular"/>
              <a:buChar char="⚡️"/>
            </a:pPr>
            <a:r>
              <a:rPr lang="en-US" sz="1600" dirty="0"/>
              <a:t>Positive serial correlation occurs when neighboring errors (in time) </a:t>
            </a:r>
            <a:r>
              <a:rPr lang="en-US" sz="1600" dirty="0" err="1"/>
              <a:t>εt</a:t>
            </a:r>
            <a:r>
              <a:rPr lang="en-US" sz="1600" dirty="0"/>
              <a:t> and εt+1 tend to be similar. With positive serial correlation, positive errors tend to be followed by positive errors, and negative errors followed by negative errors. </a:t>
            </a:r>
          </a:p>
          <a:p>
            <a:pPr marL="342900" indent="-285750">
              <a:lnSpc>
                <a:spcPct val="90000"/>
              </a:lnSpc>
              <a:spcAft>
                <a:spcPts val="600"/>
              </a:spcAft>
              <a:buFont typeface="System Font Regular"/>
              <a:buChar char="⚡️"/>
            </a:pPr>
            <a:r>
              <a:rPr lang="en-US" sz="1600" dirty="0"/>
              <a:t>Negative serial correlation occurs when neighboring errors (in time) tend to be dissimilar. With negative serial correlation, positive errors tend to be followed by negative errors, and negative errors followed by positive errors.</a:t>
            </a:r>
          </a:p>
          <a:p>
            <a:pPr marL="342900" indent="-285750">
              <a:lnSpc>
                <a:spcPct val="90000"/>
              </a:lnSpc>
              <a:spcAft>
                <a:spcPts val="600"/>
              </a:spcAft>
              <a:buFont typeface="System Font Regular"/>
              <a:buChar char="⚡️"/>
            </a:pPr>
            <a:r>
              <a:rPr lang="en-US" sz="1600" b="1" dirty="0"/>
              <a:t>Positive serial correlation leads to DW &lt; 2. </a:t>
            </a:r>
          </a:p>
          <a:p>
            <a:pPr marL="342900" indent="-285750">
              <a:lnSpc>
                <a:spcPct val="90000"/>
              </a:lnSpc>
              <a:spcAft>
                <a:spcPts val="600"/>
              </a:spcAft>
              <a:buFont typeface="System Font Regular"/>
              <a:buChar char="⚡️"/>
            </a:pPr>
            <a:r>
              <a:rPr lang="en-US" sz="1600" b="1" dirty="0"/>
              <a:t>Negative serial correlation leads to DW &gt;2</a:t>
            </a:r>
          </a:p>
        </p:txBody>
      </p:sp>
      <p:sp>
        <p:nvSpPr>
          <p:cNvPr id="21" name="Rectangle 2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table&#10;&#10;Description automatically generated">
            <a:extLst>
              <a:ext uri="{FF2B5EF4-FFF2-40B4-BE49-F238E27FC236}">
                <a16:creationId xmlns:a16="http://schemas.microsoft.com/office/drawing/2014/main" id="{2CA4D4C7-459A-5A4B-A9FE-1B5C26B214D3}"/>
              </a:ext>
            </a:extLst>
          </p:cNvPr>
          <p:cNvPicPr>
            <a:picLocks noChangeAspect="1"/>
          </p:cNvPicPr>
          <p:nvPr/>
        </p:nvPicPr>
        <p:blipFill>
          <a:blip r:embed="rId2"/>
          <a:stretch>
            <a:fillRect/>
          </a:stretch>
        </p:blipFill>
        <p:spPr>
          <a:xfrm>
            <a:off x="7047402" y="427492"/>
            <a:ext cx="4397433" cy="1429706"/>
          </a:xfrm>
          <a:prstGeom prst="rect">
            <a:avLst/>
          </a:prstGeom>
        </p:spPr>
      </p:pic>
      <p:sp>
        <p:nvSpPr>
          <p:cNvPr id="25" name="Rectangle 24">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application&#10;&#10;Description automatically generated">
            <a:extLst>
              <a:ext uri="{FF2B5EF4-FFF2-40B4-BE49-F238E27FC236}">
                <a16:creationId xmlns:a16="http://schemas.microsoft.com/office/drawing/2014/main" id="{82E77487-221A-5A40-9F92-479334F08204}"/>
              </a:ext>
            </a:extLst>
          </p:cNvPr>
          <p:cNvPicPr>
            <a:picLocks noGrp="1" noChangeAspect="1"/>
          </p:cNvPicPr>
          <p:nvPr>
            <p:ph idx="1"/>
          </p:nvPr>
        </p:nvPicPr>
        <p:blipFill>
          <a:blip r:embed="rId3"/>
          <a:stretch>
            <a:fillRect/>
          </a:stretch>
        </p:blipFill>
        <p:spPr>
          <a:xfrm>
            <a:off x="7074646" y="3728952"/>
            <a:ext cx="4395569" cy="1496767"/>
          </a:xfrm>
          <a:prstGeom prst="rect">
            <a:avLst/>
          </a:prstGeom>
        </p:spPr>
      </p:pic>
      <p:sp>
        <p:nvSpPr>
          <p:cNvPr id="9" name="TextBox 8">
            <a:extLst>
              <a:ext uri="{FF2B5EF4-FFF2-40B4-BE49-F238E27FC236}">
                <a16:creationId xmlns:a16="http://schemas.microsoft.com/office/drawing/2014/main" id="{0E9A0A0F-D7AA-6E41-82B9-91B9A59428A8}"/>
              </a:ext>
            </a:extLst>
          </p:cNvPr>
          <p:cNvSpPr txBox="1"/>
          <p:nvPr/>
        </p:nvSpPr>
        <p:spPr>
          <a:xfrm>
            <a:off x="7204883" y="2123821"/>
            <a:ext cx="4112474" cy="646331"/>
          </a:xfrm>
          <a:prstGeom prst="rect">
            <a:avLst/>
          </a:prstGeom>
          <a:noFill/>
        </p:spPr>
        <p:txBody>
          <a:bodyPr wrap="square" rtlCol="0">
            <a:spAutoFit/>
          </a:bodyPr>
          <a:lstStyle/>
          <a:p>
            <a:r>
              <a:rPr lang="en-US" dirty="0"/>
              <a:t>Test for RRP , which is positive auto correlation</a:t>
            </a:r>
          </a:p>
        </p:txBody>
      </p:sp>
      <p:sp>
        <p:nvSpPr>
          <p:cNvPr id="18" name="TextBox 17">
            <a:extLst>
              <a:ext uri="{FF2B5EF4-FFF2-40B4-BE49-F238E27FC236}">
                <a16:creationId xmlns:a16="http://schemas.microsoft.com/office/drawing/2014/main" id="{68AA223F-BBB8-EE4B-984C-F64045FBC667}"/>
              </a:ext>
            </a:extLst>
          </p:cNvPr>
          <p:cNvSpPr txBox="1"/>
          <p:nvPr/>
        </p:nvSpPr>
        <p:spPr>
          <a:xfrm>
            <a:off x="7305335" y="5324221"/>
            <a:ext cx="4112474" cy="646331"/>
          </a:xfrm>
          <a:prstGeom prst="rect">
            <a:avLst/>
          </a:prstGeom>
          <a:noFill/>
        </p:spPr>
        <p:txBody>
          <a:bodyPr wrap="square" rtlCol="0">
            <a:spAutoFit/>
          </a:bodyPr>
          <a:lstStyle/>
          <a:p>
            <a:r>
              <a:rPr lang="en-US" dirty="0"/>
              <a:t>Test for Demand , which is positive auto correlation.</a:t>
            </a:r>
          </a:p>
        </p:txBody>
      </p:sp>
    </p:spTree>
    <p:extLst>
      <p:ext uri="{BB962C8B-B14F-4D97-AF65-F5344CB8AC3E}">
        <p14:creationId xmlns:p14="http://schemas.microsoft.com/office/powerpoint/2010/main" val="4271557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able&#10;&#10;Description automatically generated">
            <a:extLst>
              <a:ext uri="{FF2B5EF4-FFF2-40B4-BE49-F238E27FC236}">
                <a16:creationId xmlns:a16="http://schemas.microsoft.com/office/drawing/2014/main" id="{2F52152B-EBCC-224A-9D40-1F692DD83B32}"/>
              </a:ext>
            </a:extLst>
          </p:cNvPr>
          <p:cNvPicPr>
            <a:picLocks noChangeAspect="1"/>
          </p:cNvPicPr>
          <p:nvPr/>
        </p:nvPicPr>
        <p:blipFill>
          <a:blip r:embed="rId2"/>
          <a:stretch>
            <a:fillRect/>
          </a:stretch>
        </p:blipFill>
        <p:spPr>
          <a:xfrm>
            <a:off x="6727615" y="5130261"/>
            <a:ext cx="5438661" cy="1219200"/>
          </a:xfrm>
          <a:prstGeom prst="rect">
            <a:avLst/>
          </a:prstGeom>
        </p:spPr>
      </p:pic>
      <p:sp>
        <p:nvSpPr>
          <p:cNvPr id="7" name="Rectangle 6">
            <a:extLst>
              <a:ext uri="{FF2B5EF4-FFF2-40B4-BE49-F238E27FC236}">
                <a16:creationId xmlns:a16="http://schemas.microsoft.com/office/drawing/2014/main" id="{CC9E98EE-F685-E04B-BBCB-DDB6B5C1C7AA}"/>
              </a:ext>
            </a:extLst>
          </p:cNvPr>
          <p:cNvSpPr/>
          <p:nvPr/>
        </p:nvSpPr>
        <p:spPr>
          <a:xfrm>
            <a:off x="9135519" y="5698109"/>
            <a:ext cx="622852" cy="265044"/>
          </a:xfrm>
          <a:prstGeom prst="rect">
            <a:avLst/>
          </a:prstGeom>
          <a:noFill/>
          <a:ln w="28575">
            <a:solidFill>
              <a:srgbClr val="A846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5EF6D01-E38F-624C-98CD-63D2EC6D0CF0}"/>
              </a:ext>
            </a:extLst>
          </p:cNvPr>
          <p:cNvSpPr>
            <a:spLocks noGrp="1"/>
          </p:cNvSpPr>
          <p:nvPr>
            <p:ph type="title"/>
          </p:nvPr>
        </p:nvSpPr>
        <p:spPr>
          <a:xfrm>
            <a:off x="838200" y="241744"/>
            <a:ext cx="10515600" cy="1029012"/>
          </a:xfrm>
        </p:spPr>
        <p:txBody>
          <a:bodyPr/>
          <a:lstStyle/>
          <a:p>
            <a:pPr algn="ctr"/>
            <a:r>
              <a:rPr lang="en-US" b="1" dirty="0">
                <a:latin typeface="Century Gothic" panose="020B0502020202020204" pitchFamily="34" charset="0"/>
              </a:rPr>
              <a:t>WHITE NOISE TEST</a:t>
            </a:r>
          </a:p>
        </p:txBody>
      </p:sp>
      <p:sp>
        <p:nvSpPr>
          <p:cNvPr id="4" name="Content Placeholder 3">
            <a:extLst>
              <a:ext uri="{FF2B5EF4-FFF2-40B4-BE49-F238E27FC236}">
                <a16:creationId xmlns:a16="http://schemas.microsoft.com/office/drawing/2014/main" id="{466D2DD3-D7B7-5A44-8FC3-537A7D268F70}"/>
              </a:ext>
            </a:extLst>
          </p:cNvPr>
          <p:cNvSpPr txBox="1">
            <a:spLocks noGrp="1"/>
          </p:cNvSpPr>
          <p:nvPr>
            <p:ph idx="1"/>
          </p:nvPr>
        </p:nvSpPr>
        <p:spPr>
          <a:xfrm>
            <a:off x="999744" y="1326906"/>
            <a:ext cx="10355581" cy="3247043"/>
          </a:xfrm>
          <a:prstGeom prst="rect">
            <a:avLst/>
          </a:prstGeom>
          <a:noFill/>
        </p:spPr>
        <p:txBody>
          <a:bodyPr wrap="square" rtlCol="0">
            <a:spAutoFit/>
          </a:bodyPr>
          <a:lstStyle/>
          <a:p>
            <a:pPr>
              <a:buFont typeface="System Font Regular"/>
              <a:buChar char="⚡️"/>
            </a:pPr>
            <a:r>
              <a:rPr lang="en-US" sz="2000" dirty="0"/>
              <a:t>White noise is an approximate statistical test of the hypothesis that none of the autocorrelations of the series up to a given lag are significantly different from 0. If this is true for all lags, then there is no information in the series to model, and no ARIMA model is needed for the series.</a:t>
            </a:r>
          </a:p>
          <a:p>
            <a:pPr>
              <a:buFont typeface="System Font Regular"/>
              <a:buChar char="⚡️"/>
            </a:pPr>
            <a:r>
              <a:rPr lang="en-US" sz="2000" dirty="0"/>
              <a:t>The Correlation for demand with 1st Lag indicates towards the presence of trend and that with </a:t>
            </a:r>
            <a:r>
              <a:rPr lang="en-US" sz="2000" b="1" dirty="0"/>
              <a:t>12th lag indicates an annual seasonality.</a:t>
            </a:r>
            <a:r>
              <a:rPr lang="en-US" sz="2000" dirty="0"/>
              <a:t> Hence, we can consider differencing at first and Twelfths orders.</a:t>
            </a:r>
          </a:p>
          <a:p>
            <a:pPr>
              <a:buFont typeface="System Font Regular"/>
              <a:buChar char="⚡️"/>
            </a:pPr>
            <a:r>
              <a:rPr lang="en-US" sz="2000" dirty="0"/>
              <a:t>The Correlation for RRP with 1</a:t>
            </a:r>
            <a:r>
              <a:rPr lang="en-US" sz="2000" baseline="30000" dirty="0"/>
              <a:t>st</a:t>
            </a:r>
            <a:r>
              <a:rPr lang="en-US" sz="2000" dirty="0"/>
              <a:t> lag indicates towards the presence of trend, Hence we will consider differencing at first order.</a:t>
            </a:r>
          </a:p>
          <a:p>
            <a:pPr>
              <a:buFont typeface="System Font Regular"/>
              <a:buChar char="⚡️"/>
            </a:pPr>
            <a:r>
              <a:rPr lang="en-US" sz="2000" dirty="0"/>
              <a:t>Since, the variables are not stationary yet, thus the p-values are less than alpha.</a:t>
            </a:r>
          </a:p>
        </p:txBody>
      </p:sp>
      <p:sp>
        <p:nvSpPr>
          <p:cNvPr id="8" name="Rectangle 7">
            <a:extLst>
              <a:ext uri="{FF2B5EF4-FFF2-40B4-BE49-F238E27FC236}">
                <a16:creationId xmlns:a16="http://schemas.microsoft.com/office/drawing/2014/main" id="{96D8802E-538F-D043-8742-5873669F98A8}"/>
              </a:ext>
            </a:extLst>
          </p:cNvPr>
          <p:cNvSpPr/>
          <p:nvPr/>
        </p:nvSpPr>
        <p:spPr>
          <a:xfrm>
            <a:off x="11543423" y="5963153"/>
            <a:ext cx="622852" cy="265044"/>
          </a:xfrm>
          <a:prstGeom prst="rect">
            <a:avLst/>
          </a:prstGeom>
          <a:noFill/>
          <a:ln w="28575">
            <a:solidFill>
              <a:srgbClr val="A846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Table&#10;&#10;Description automatically generated">
            <a:extLst>
              <a:ext uri="{FF2B5EF4-FFF2-40B4-BE49-F238E27FC236}">
                <a16:creationId xmlns:a16="http://schemas.microsoft.com/office/drawing/2014/main" id="{31238308-6310-1F44-8494-302CEDB91DDC}"/>
              </a:ext>
            </a:extLst>
          </p:cNvPr>
          <p:cNvPicPr>
            <a:picLocks noChangeAspect="1"/>
          </p:cNvPicPr>
          <p:nvPr/>
        </p:nvPicPr>
        <p:blipFill>
          <a:blip r:embed="rId3"/>
          <a:stretch>
            <a:fillRect/>
          </a:stretch>
        </p:blipFill>
        <p:spPr>
          <a:xfrm>
            <a:off x="858396" y="5190361"/>
            <a:ext cx="5869219" cy="1130300"/>
          </a:xfrm>
          <a:prstGeom prst="rect">
            <a:avLst/>
          </a:prstGeom>
        </p:spPr>
      </p:pic>
      <p:sp>
        <p:nvSpPr>
          <p:cNvPr id="16" name="Rectangle 15">
            <a:extLst>
              <a:ext uri="{FF2B5EF4-FFF2-40B4-BE49-F238E27FC236}">
                <a16:creationId xmlns:a16="http://schemas.microsoft.com/office/drawing/2014/main" id="{2B9236F0-72C2-E740-BEBB-4E066FAEDF4A}"/>
              </a:ext>
            </a:extLst>
          </p:cNvPr>
          <p:cNvSpPr/>
          <p:nvPr/>
        </p:nvSpPr>
        <p:spPr>
          <a:xfrm>
            <a:off x="3524878" y="5727120"/>
            <a:ext cx="536256" cy="236033"/>
          </a:xfrm>
          <a:prstGeom prst="rect">
            <a:avLst/>
          </a:prstGeom>
          <a:noFill/>
          <a:ln w="28575">
            <a:solidFill>
              <a:srgbClr val="A846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2922544C-1EF3-A947-B707-C5F723C8FC9A}"/>
              </a:ext>
            </a:extLst>
          </p:cNvPr>
          <p:cNvSpPr/>
          <p:nvPr/>
        </p:nvSpPr>
        <p:spPr>
          <a:xfrm>
            <a:off x="0" y="-6713"/>
            <a:ext cx="299378" cy="6876288"/>
          </a:xfrm>
          <a:prstGeom prst="rect">
            <a:avLst/>
          </a:prstGeom>
          <a:solidFill>
            <a:srgbClr val="FF9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0F9A5F2-15CD-594D-93D1-26853668DD9E}"/>
              </a:ext>
            </a:extLst>
          </p:cNvPr>
          <p:cNvSpPr/>
          <p:nvPr/>
        </p:nvSpPr>
        <p:spPr>
          <a:xfrm>
            <a:off x="499872" y="-12192"/>
            <a:ext cx="299378" cy="6876288"/>
          </a:xfrm>
          <a:prstGeom prst="rect">
            <a:avLst/>
          </a:prstGeom>
          <a:solidFill>
            <a:srgbClr val="D165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F311644-A890-0C44-8AA3-5A13E2DC3649}"/>
              </a:ext>
            </a:extLst>
          </p:cNvPr>
          <p:cNvSpPr txBox="1"/>
          <p:nvPr/>
        </p:nvSpPr>
        <p:spPr>
          <a:xfrm>
            <a:off x="2404777" y="6246924"/>
            <a:ext cx="3158788" cy="307777"/>
          </a:xfrm>
          <a:prstGeom prst="rect">
            <a:avLst/>
          </a:prstGeom>
          <a:noFill/>
        </p:spPr>
        <p:txBody>
          <a:bodyPr wrap="square" rtlCol="0">
            <a:spAutoFit/>
          </a:bodyPr>
          <a:lstStyle/>
          <a:p>
            <a:pPr algn="ctr"/>
            <a:r>
              <a:rPr lang="en-US" sz="1400" dirty="0"/>
              <a:t>RRP Auto Correlation for white noise</a:t>
            </a:r>
          </a:p>
        </p:txBody>
      </p:sp>
      <p:sp>
        <p:nvSpPr>
          <p:cNvPr id="17" name="TextBox 16">
            <a:extLst>
              <a:ext uri="{FF2B5EF4-FFF2-40B4-BE49-F238E27FC236}">
                <a16:creationId xmlns:a16="http://schemas.microsoft.com/office/drawing/2014/main" id="{B267B3CA-8A6C-6945-BD4B-C3D72C2793AF}"/>
              </a:ext>
            </a:extLst>
          </p:cNvPr>
          <p:cNvSpPr txBox="1"/>
          <p:nvPr/>
        </p:nvSpPr>
        <p:spPr>
          <a:xfrm>
            <a:off x="7731892" y="6246924"/>
            <a:ext cx="3681508" cy="307777"/>
          </a:xfrm>
          <a:prstGeom prst="rect">
            <a:avLst/>
          </a:prstGeom>
          <a:noFill/>
        </p:spPr>
        <p:txBody>
          <a:bodyPr wrap="square" rtlCol="0">
            <a:spAutoFit/>
          </a:bodyPr>
          <a:lstStyle/>
          <a:p>
            <a:pPr algn="ctr"/>
            <a:r>
              <a:rPr lang="en-US" sz="1400" dirty="0"/>
              <a:t>Demand Auto Correlation for white noise</a:t>
            </a:r>
          </a:p>
        </p:txBody>
      </p:sp>
    </p:spTree>
    <p:extLst>
      <p:ext uri="{BB962C8B-B14F-4D97-AF65-F5344CB8AC3E}">
        <p14:creationId xmlns:p14="http://schemas.microsoft.com/office/powerpoint/2010/main" val="2765322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B19F5-9486-1442-9145-156F5B52974A}"/>
              </a:ext>
            </a:extLst>
          </p:cNvPr>
          <p:cNvSpPr>
            <a:spLocks noGrp="1"/>
          </p:cNvSpPr>
          <p:nvPr>
            <p:ph type="title"/>
          </p:nvPr>
        </p:nvSpPr>
        <p:spPr>
          <a:xfrm>
            <a:off x="0" y="177374"/>
            <a:ext cx="12192000" cy="760176"/>
          </a:xfrm>
          <a:solidFill>
            <a:srgbClr val="FF9300"/>
          </a:solidFill>
        </p:spPr>
        <p:txBody>
          <a:bodyPr>
            <a:normAutofit/>
          </a:bodyPr>
          <a:lstStyle/>
          <a:p>
            <a:pPr algn="ctr"/>
            <a:r>
              <a:rPr lang="en-US" sz="3600" b="1" dirty="0">
                <a:latin typeface="Century Gothic" panose="020B0502020202020204" pitchFamily="34" charset="0"/>
              </a:rPr>
              <a:t>STATIONARITY TEST</a:t>
            </a:r>
          </a:p>
        </p:txBody>
      </p:sp>
      <p:pic>
        <p:nvPicPr>
          <p:cNvPr id="7" name="Picture 6" descr="Table&#10;&#10;Description automatically generated">
            <a:extLst>
              <a:ext uri="{FF2B5EF4-FFF2-40B4-BE49-F238E27FC236}">
                <a16:creationId xmlns:a16="http://schemas.microsoft.com/office/drawing/2014/main" id="{962C30D3-5700-FA41-B7A4-F6DCC05F96D3}"/>
              </a:ext>
            </a:extLst>
          </p:cNvPr>
          <p:cNvPicPr>
            <a:picLocks noChangeAspect="1"/>
          </p:cNvPicPr>
          <p:nvPr/>
        </p:nvPicPr>
        <p:blipFill>
          <a:blip r:embed="rId2"/>
          <a:stretch>
            <a:fillRect/>
          </a:stretch>
        </p:blipFill>
        <p:spPr>
          <a:xfrm>
            <a:off x="6713187" y="1051698"/>
            <a:ext cx="5383811" cy="2727958"/>
          </a:xfrm>
          <a:prstGeom prst="rect">
            <a:avLst/>
          </a:prstGeom>
        </p:spPr>
      </p:pic>
      <p:sp>
        <p:nvSpPr>
          <p:cNvPr id="8" name="TextBox 7">
            <a:extLst>
              <a:ext uri="{FF2B5EF4-FFF2-40B4-BE49-F238E27FC236}">
                <a16:creationId xmlns:a16="http://schemas.microsoft.com/office/drawing/2014/main" id="{03D7AE36-FACE-BD44-8ABE-6B3A47373373}"/>
              </a:ext>
            </a:extLst>
          </p:cNvPr>
          <p:cNvSpPr txBox="1"/>
          <p:nvPr/>
        </p:nvSpPr>
        <p:spPr>
          <a:xfrm>
            <a:off x="95002" y="1051698"/>
            <a:ext cx="6805912" cy="5909310"/>
          </a:xfrm>
          <a:prstGeom prst="rect">
            <a:avLst/>
          </a:prstGeom>
          <a:noFill/>
        </p:spPr>
        <p:txBody>
          <a:bodyPr wrap="square" rtlCol="0">
            <a:spAutoFit/>
          </a:bodyPr>
          <a:lstStyle/>
          <a:p>
            <a:pPr marL="285750" indent="-285750" fontAlgn="base">
              <a:buFont typeface="System Font Regular"/>
              <a:buChar char="⚡️"/>
            </a:pPr>
            <a:r>
              <a:rPr lang="en-US" b="1" dirty="0"/>
              <a:t>Null Hypothesis :</a:t>
            </a:r>
            <a:r>
              <a:rPr lang="en-US" dirty="0"/>
              <a:t> Non-Stationary</a:t>
            </a:r>
          </a:p>
          <a:p>
            <a:pPr marL="285750" indent="-285750" fontAlgn="base">
              <a:buFont typeface="System Font Regular"/>
              <a:buChar char="⚡️"/>
            </a:pPr>
            <a:r>
              <a:rPr lang="en-US" b="1" dirty="0"/>
              <a:t>Alternative Hypothesis : </a:t>
            </a:r>
            <a:r>
              <a:rPr lang="en-US" dirty="0"/>
              <a:t>Stationary</a:t>
            </a:r>
          </a:p>
          <a:p>
            <a:pPr marL="285750" indent="-285750" fontAlgn="base">
              <a:buFont typeface="System Font Regular"/>
              <a:buChar char="⚡️"/>
            </a:pPr>
            <a:endParaRPr lang="en-US" dirty="0"/>
          </a:p>
          <a:p>
            <a:pPr marL="285750" indent="-285750" fontAlgn="base">
              <a:buFont typeface="System Font Regular"/>
              <a:buChar char="⚡️"/>
            </a:pPr>
            <a:r>
              <a:rPr lang="en-US" dirty="0"/>
              <a:t>There are three types by which you can calculate test statistics of dickey-fuller test-</a:t>
            </a:r>
            <a:br>
              <a:rPr lang="en-US" dirty="0"/>
            </a:br>
            <a:endParaRPr lang="en-US" b="1" dirty="0"/>
          </a:p>
          <a:p>
            <a:pPr fontAlgn="base"/>
            <a:r>
              <a:rPr lang="en-US" b="1" dirty="0"/>
              <a:t>Zero Mean - No Intercept. </a:t>
            </a:r>
            <a:r>
              <a:rPr lang="en-US" dirty="0"/>
              <a:t>Series is a random walk </a:t>
            </a:r>
            <a:r>
              <a:rPr lang="en-US" b="1" dirty="0"/>
              <a:t>without drift</a:t>
            </a:r>
            <a:r>
              <a:rPr lang="en-US" dirty="0"/>
              <a:t>.</a:t>
            </a:r>
          </a:p>
          <a:p>
            <a:pPr fontAlgn="base"/>
            <a:r>
              <a:rPr lang="en-US" b="1" dirty="0"/>
              <a:t>Single Mean - Includes Intercept. </a:t>
            </a:r>
            <a:r>
              <a:rPr lang="en-US" dirty="0"/>
              <a:t>Series is a random walk</a:t>
            </a:r>
            <a:r>
              <a:rPr lang="en-US" b="1" dirty="0"/>
              <a:t> with drift.</a:t>
            </a:r>
            <a:endParaRPr lang="en-US" dirty="0"/>
          </a:p>
          <a:p>
            <a:pPr fontAlgn="base"/>
            <a:r>
              <a:rPr lang="en-US" b="1" dirty="0"/>
              <a:t>Trend - Includes Intercept and Trend. </a:t>
            </a:r>
            <a:r>
              <a:rPr lang="en-US" dirty="0"/>
              <a:t>Series is a random walk </a:t>
            </a:r>
            <a:r>
              <a:rPr lang="en-US" b="1" dirty="0"/>
              <a:t>with linear trend</a:t>
            </a:r>
            <a:r>
              <a:rPr lang="en-US" dirty="0"/>
              <a:t>.</a:t>
            </a:r>
          </a:p>
          <a:p>
            <a:pPr marL="285750" indent="-285750">
              <a:buFont typeface="System Font Regular"/>
              <a:buChar char="⚡️"/>
            </a:pPr>
            <a:endParaRPr lang="en-US" dirty="0"/>
          </a:p>
          <a:p>
            <a:pPr marL="285750" indent="-285750">
              <a:buFont typeface="System Font Regular"/>
              <a:buChar char="⚡️"/>
            </a:pPr>
            <a:r>
              <a:rPr lang="en-US" dirty="0"/>
              <a:t>We can check the stationarity test by :</a:t>
            </a:r>
          </a:p>
          <a:p>
            <a:pPr marL="285750" indent="-285750">
              <a:buFont typeface="System Font Regular"/>
              <a:buChar char="⚡️"/>
            </a:pPr>
            <a:endParaRPr lang="en-US" dirty="0"/>
          </a:p>
          <a:p>
            <a:r>
              <a:rPr lang="en-US" dirty="0"/>
              <a:t>             proc </a:t>
            </a:r>
            <a:r>
              <a:rPr lang="en-US" dirty="0" err="1"/>
              <a:t>arima</a:t>
            </a:r>
            <a:r>
              <a:rPr lang="en-US" dirty="0"/>
              <a:t> data = work.filter1;</a:t>
            </a:r>
          </a:p>
          <a:p>
            <a:r>
              <a:rPr lang="en-US" dirty="0"/>
              <a:t>             identify var = demand(1) stationarity = (</a:t>
            </a:r>
            <a:r>
              <a:rPr lang="en-US" dirty="0" err="1"/>
              <a:t>adf</a:t>
            </a:r>
            <a:r>
              <a:rPr lang="en-US" dirty="0"/>
              <a:t>);</a:t>
            </a:r>
          </a:p>
          <a:p>
            <a:r>
              <a:rPr lang="en-US" dirty="0"/>
              <a:t>             identify var = demand(1,12) stationarity = (</a:t>
            </a:r>
            <a:r>
              <a:rPr lang="en-US" dirty="0" err="1"/>
              <a:t>adf</a:t>
            </a:r>
            <a:r>
              <a:rPr lang="en-US" dirty="0"/>
              <a:t>) ; </a:t>
            </a:r>
          </a:p>
          <a:p>
            <a:r>
              <a:rPr lang="en-US" dirty="0"/>
              <a:t>             run;</a:t>
            </a:r>
          </a:p>
          <a:p>
            <a:endParaRPr lang="en-US" dirty="0"/>
          </a:p>
          <a:p>
            <a:pPr marL="285750" indent="-285750">
              <a:buFont typeface="System Font Regular"/>
              <a:buChar char="⚡️"/>
            </a:pPr>
            <a:r>
              <a:rPr lang="en-US" dirty="0"/>
              <a:t>We check the pr&lt;tau values, and all the values are less than alpha thus the differencing is stationary.</a:t>
            </a:r>
          </a:p>
          <a:p>
            <a:endParaRPr lang="en-US" dirty="0"/>
          </a:p>
        </p:txBody>
      </p:sp>
      <p:sp>
        <p:nvSpPr>
          <p:cNvPr id="3" name="Rectangle 2">
            <a:extLst>
              <a:ext uri="{FF2B5EF4-FFF2-40B4-BE49-F238E27FC236}">
                <a16:creationId xmlns:a16="http://schemas.microsoft.com/office/drawing/2014/main" id="{D7436248-E99C-5747-962E-B82D7CE8CCE4}"/>
              </a:ext>
            </a:extLst>
          </p:cNvPr>
          <p:cNvSpPr/>
          <p:nvPr/>
        </p:nvSpPr>
        <p:spPr>
          <a:xfrm>
            <a:off x="10236530" y="1341912"/>
            <a:ext cx="665018" cy="2351314"/>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ext&#10;&#10;Description automatically generated">
            <a:extLst>
              <a:ext uri="{FF2B5EF4-FFF2-40B4-BE49-F238E27FC236}">
                <a16:creationId xmlns:a16="http://schemas.microsoft.com/office/drawing/2014/main" id="{7452ED4D-E2F6-214A-9E39-DCCB75A57771}"/>
              </a:ext>
            </a:extLst>
          </p:cNvPr>
          <p:cNvPicPr>
            <a:picLocks noChangeAspect="1"/>
          </p:cNvPicPr>
          <p:nvPr/>
        </p:nvPicPr>
        <p:blipFill>
          <a:blip r:embed="rId3"/>
          <a:stretch>
            <a:fillRect/>
          </a:stretch>
        </p:blipFill>
        <p:spPr>
          <a:xfrm>
            <a:off x="7428691" y="4417644"/>
            <a:ext cx="4140530" cy="952688"/>
          </a:xfrm>
          <a:prstGeom prst="rect">
            <a:avLst/>
          </a:prstGeom>
        </p:spPr>
      </p:pic>
      <p:sp>
        <p:nvSpPr>
          <p:cNvPr id="6" name="TextBox 5">
            <a:extLst>
              <a:ext uri="{FF2B5EF4-FFF2-40B4-BE49-F238E27FC236}">
                <a16:creationId xmlns:a16="http://schemas.microsoft.com/office/drawing/2014/main" id="{D7D7254B-97F7-0640-A910-D974EEB60CB5}"/>
              </a:ext>
            </a:extLst>
          </p:cNvPr>
          <p:cNvSpPr txBox="1"/>
          <p:nvPr/>
        </p:nvSpPr>
        <p:spPr>
          <a:xfrm>
            <a:off x="7869836" y="5370332"/>
            <a:ext cx="3942413" cy="646331"/>
          </a:xfrm>
          <a:prstGeom prst="rect">
            <a:avLst/>
          </a:prstGeom>
          <a:noFill/>
        </p:spPr>
        <p:txBody>
          <a:bodyPr wrap="square" rtlCol="0">
            <a:spAutoFit/>
          </a:bodyPr>
          <a:lstStyle/>
          <a:p>
            <a:r>
              <a:rPr lang="en-US" dirty="0"/>
              <a:t>We have used this equation for differencing our demand variable.</a:t>
            </a:r>
          </a:p>
        </p:txBody>
      </p:sp>
    </p:spTree>
    <p:extLst>
      <p:ext uri="{BB962C8B-B14F-4D97-AF65-F5344CB8AC3E}">
        <p14:creationId xmlns:p14="http://schemas.microsoft.com/office/powerpoint/2010/main" val="1175999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86E07-1A1E-4302-A226-485518134F83}"/>
              </a:ext>
            </a:extLst>
          </p:cNvPr>
          <p:cNvSpPr>
            <a:spLocks noGrp="1"/>
          </p:cNvSpPr>
          <p:nvPr>
            <p:ph type="title"/>
          </p:nvPr>
        </p:nvSpPr>
        <p:spPr>
          <a:xfrm>
            <a:off x="841248" y="548640"/>
            <a:ext cx="3600860" cy="5431536"/>
          </a:xfrm>
        </p:spPr>
        <p:txBody>
          <a:bodyPr>
            <a:normAutofit/>
          </a:bodyPr>
          <a:lstStyle/>
          <a:p>
            <a:r>
              <a:rPr lang="en-US" sz="5400" b="1" dirty="0">
                <a:ea typeface="+mj-lt"/>
                <a:cs typeface="+mj-lt"/>
              </a:rPr>
              <a:t>SCAN ESCAF MINIC</a:t>
            </a:r>
            <a:endParaRPr lang="en-US" sz="5400" dirty="0">
              <a:ea typeface="+mj-lt"/>
              <a:cs typeface="+mj-lt"/>
            </a:endParaRPr>
          </a:p>
          <a:p>
            <a:endParaRPr lang="en-US" sz="5400" dirty="0">
              <a:cs typeface="Calibri Light"/>
            </a:endParaRP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E0F09B1-554E-42AC-9063-BF1D0D4E921F}"/>
              </a:ext>
            </a:extLst>
          </p:cNvPr>
          <p:cNvSpPr>
            <a:spLocks noGrp="1"/>
          </p:cNvSpPr>
          <p:nvPr>
            <p:ph idx="1"/>
          </p:nvPr>
        </p:nvSpPr>
        <p:spPr>
          <a:xfrm>
            <a:off x="5126418" y="548640"/>
            <a:ext cx="6829137" cy="6309359"/>
          </a:xfrm>
        </p:spPr>
        <p:txBody>
          <a:bodyPr vert="horz" lIns="91440" tIns="45720" rIns="91440" bIns="45720" rtlCol="0" anchor="ctr">
            <a:normAutofit/>
          </a:bodyPr>
          <a:lstStyle/>
          <a:p>
            <a:pPr marL="285750" indent="-285750">
              <a:spcBef>
                <a:spcPts val="0"/>
              </a:spcBef>
              <a:buFont typeface="Arial,Sans-Serif" panose="020B0604020202020204" pitchFamily="34" charset="0"/>
            </a:pPr>
            <a:r>
              <a:rPr lang="en-US" sz="2000" dirty="0">
                <a:ea typeface="+mn-lt"/>
                <a:cs typeface="+mn-lt"/>
              </a:rPr>
              <a:t>The smallest canonical (SCAN) correlation method can tentatively identify the orders of a </a:t>
            </a:r>
            <a:r>
              <a:rPr lang="en-US" sz="2000" i="1" dirty="0">
                <a:ea typeface="+mn-lt"/>
                <a:cs typeface="+mn-lt"/>
              </a:rPr>
              <a:t>stationary or nonstationary</a:t>
            </a:r>
            <a:r>
              <a:rPr lang="en-US" sz="2000" dirty="0">
                <a:ea typeface="+mn-lt"/>
                <a:cs typeface="+mn-lt"/>
              </a:rPr>
              <a:t> ARMA process. Given a stationary or nonstationary time series  {zt:1≤t≤n} with mean corrected form  </a:t>
            </a:r>
            <a:r>
              <a:rPr lang="en-US" sz="2000" dirty="0" err="1">
                <a:ea typeface="+mn-lt"/>
                <a:cs typeface="+mn-lt"/>
              </a:rPr>
              <a:t>z~t</a:t>
            </a:r>
            <a:r>
              <a:rPr lang="en-US" sz="2000" dirty="0">
                <a:ea typeface="+mn-lt"/>
                <a:cs typeface="+mn-lt"/>
              </a:rPr>
              <a:t>=</a:t>
            </a:r>
            <a:r>
              <a:rPr lang="en-US" sz="2000" dirty="0" err="1">
                <a:ea typeface="+mn-lt"/>
                <a:cs typeface="+mn-lt"/>
              </a:rPr>
              <a:t>zt−μz</a:t>
            </a:r>
            <a:r>
              <a:rPr lang="en-US" sz="2000" dirty="0">
                <a:ea typeface="+mn-lt"/>
                <a:cs typeface="+mn-lt"/>
              </a:rPr>
              <a:t> with a true autoregressive order of  </a:t>
            </a:r>
            <a:r>
              <a:rPr lang="en-US" sz="2000" dirty="0" err="1">
                <a:ea typeface="+mn-lt"/>
                <a:cs typeface="+mn-lt"/>
              </a:rPr>
              <a:t>p+d</a:t>
            </a:r>
            <a:r>
              <a:rPr lang="en-US" sz="2000" dirty="0">
                <a:ea typeface="+mn-lt"/>
                <a:cs typeface="+mn-lt"/>
              </a:rPr>
              <a:t> and with a true moving-average order of , you can use the SCAN method to analyze eigenvalues of the correlation matrix of the ARMA process. </a:t>
            </a:r>
          </a:p>
          <a:p>
            <a:pPr marL="0" indent="0">
              <a:spcBef>
                <a:spcPts val="0"/>
              </a:spcBef>
              <a:buNone/>
            </a:pPr>
            <a:endParaRPr lang="en-US" sz="2000" dirty="0">
              <a:ea typeface="+mn-lt"/>
              <a:cs typeface="+mn-lt"/>
            </a:endParaRPr>
          </a:p>
          <a:p>
            <a:pPr marL="285750" indent="-285750">
              <a:spcBef>
                <a:spcPts val="0"/>
              </a:spcBef>
              <a:buFont typeface="Arial,Sans-Serif" panose="020B0604020202020204" pitchFamily="34" charset="0"/>
            </a:pPr>
            <a:r>
              <a:rPr lang="en-US" sz="2000" dirty="0">
                <a:ea typeface="+mn-lt"/>
                <a:cs typeface="+mn-lt"/>
              </a:rPr>
              <a:t> The extended sample autocorrelation function (ESACF) method can tentatively identify the orders of a stationary or nonstationary ARMA process based on iterated least squares estimates of the autoregressive parameter</a:t>
            </a:r>
          </a:p>
          <a:p>
            <a:pPr>
              <a:spcBef>
                <a:spcPts val="0"/>
              </a:spcBef>
            </a:pPr>
            <a:endParaRPr lang="en-US" sz="2000" dirty="0">
              <a:ea typeface="+mn-lt"/>
              <a:cs typeface="+mn-lt"/>
            </a:endParaRPr>
          </a:p>
          <a:p>
            <a:pPr marL="285750" indent="-285750">
              <a:spcBef>
                <a:spcPts val="0"/>
              </a:spcBef>
              <a:buFont typeface="Arial,Sans-Serif" panose="020B0604020202020204" pitchFamily="34" charset="0"/>
            </a:pPr>
            <a:r>
              <a:rPr lang="en-US" sz="2000" dirty="0">
                <a:ea typeface="+mn-lt"/>
                <a:cs typeface="+mn-lt"/>
              </a:rPr>
              <a:t>The minimum information criterion (MINIC) method can tentatively identify the order of a stationary and invertible ARMA process. with a true autoregressive order of p and with a true moving-average order of q, you can use the MINIC method to compute information criteria (or penalty functions) for various autoregressive and moving average orders</a:t>
            </a:r>
          </a:p>
          <a:p>
            <a:endParaRPr lang="en-US" sz="2000" dirty="0">
              <a:cs typeface="Calibri"/>
            </a:endParaRPr>
          </a:p>
        </p:txBody>
      </p:sp>
    </p:spTree>
    <p:extLst>
      <p:ext uri="{BB962C8B-B14F-4D97-AF65-F5344CB8AC3E}">
        <p14:creationId xmlns:p14="http://schemas.microsoft.com/office/powerpoint/2010/main" val="3239324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0" name="Arc 29">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Table&#10;&#10;Description automatically generated">
            <a:extLst>
              <a:ext uri="{FF2B5EF4-FFF2-40B4-BE49-F238E27FC236}">
                <a16:creationId xmlns:a16="http://schemas.microsoft.com/office/drawing/2014/main" id="{07ABDE2C-5811-354B-80B7-F6ECE6CB1E0E}"/>
              </a:ext>
            </a:extLst>
          </p:cNvPr>
          <p:cNvPicPr>
            <a:picLocks noGrp="1" noChangeAspect="1"/>
          </p:cNvPicPr>
          <p:nvPr>
            <p:ph idx="1"/>
          </p:nvPr>
        </p:nvPicPr>
        <p:blipFill rotWithShape="1">
          <a:blip r:embed="rId2"/>
          <a:srcRect l="2917" r="1750" b="-3"/>
          <a:stretch/>
        </p:blipFill>
        <p:spPr>
          <a:xfrm>
            <a:off x="703182" y="1621457"/>
            <a:ext cx="4777381" cy="344534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2" name="TextBox 1">
            <a:extLst>
              <a:ext uri="{FF2B5EF4-FFF2-40B4-BE49-F238E27FC236}">
                <a16:creationId xmlns:a16="http://schemas.microsoft.com/office/drawing/2014/main" id="{A2B972E2-BBDA-4525-9481-86A774BC4FA7}"/>
              </a:ext>
            </a:extLst>
          </p:cNvPr>
          <p:cNvSpPr txBox="1"/>
          <p:nvPr/>
        </p:nvSpPr>
        <p:spPr>
          <a:xfrm>
            <a:off x="5807034" y="1621457"/>
            <a:ext cx="5558642" cy="5131934"/>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57150" indent="-285750">
              <a:lnSpc>
                <a:spcPct val="90000"/>
              </a:lnSpc>
              <a:spcAft>
                <a:spcPts val="600"/>
              </a:spcAft>
              <a:buFont typeface="System Font Regular"/>
              <a:buChar char="⚡️"/>
            </a:pPr>
            <a:r>
              <a:rPr lang="en-US" sz="2000" b="1" dirty="0"/>
              <a:t>SCAN</a:t>
            </a:r>
            <a:r>
              <a:rPr lang="en-US" sz="2000" dirty="0"/>
              <a:t>: As you can see in the table, the scan method suggests us that we should use </a:t>
            </a:r>
            <a:r>
              <a:rPr lang="en-US" sz="2000" dirty="0" err="1"/>
              <a:t>p+d</a:t>
            </a:r>
            <a:r>
              <a:rPr lang="en-US" sz="2000" dirty="0"/>
              <a:t>=3 q=0. Here p means AR model, q means MA model and d is differencing.</a:t>
            </a:r>
          </a:p>
          <a:p>
            <a:pPr marL="57150" indent="-285750">
              <a:lnSpc>
                <a:spcPct val="90000"/>
              </a:lnSpc>
              <a:spcAft>
                <a:spcPts val="600"/>
              </a:spcAft>
              <a:buFont typeface="System Font Regular"/>
              <a:buChar char="⚡️"/>
            </a:pPr>
            <a:r>
              <a:rPr lang="en-US" sz="2000" dirty="0"/>
              <a:t>So, we can use differencing (2) + p(1) for estimating the model. Similarly, we can check for other options as well.</a:t>
            </a:r>
          </a:p>
          <a:p>
            <a:pPr>
              <a:lnSpc>
                <a:spcPct val="90000"/>
              </a:lnSpc>
              <a:spcAft>
                <a:spcPts val="600"/>
              </a:spcAft>
            </a:pPr>
            <a:br>
              <a:rPr lang="en-US" sz="2000" dirty="0"/>
            </a:br>
            <a:r>
              <a:rPr lang="en-US" sz="2000" b="1" dirty="0"/>
              <a:t>MIMIC:</a:t>
            </a:r>
            <a:endParaRPr lang="en-US" sz="2000" dirty="0"/>
          </a:p>
          <a:p>
            <a:pPr marL="57150" indent="-285750">
              <a:lnSpc>
                <a:spcPct val="90000"/>
              </a:lnSpc>
              <a:spcAft>
                <a:spcPts val="600"/>
              </a:spcAft>
              <a:buFont typeface="System Font Regular"/>
              <a:buChar char="⚡️"/>
            </a:pPr>
            <a:r>
              <a:rPr lang="en-US" sz="2000" dirty="0"/>
              <a:t>We check the lowest value in the table, here our lowest value comes out to be 16.8 which suggests that BIC(1,0). It means that we can use p=1 maximum order and q=0.</a:t>
            </a:r>
          </a:p>
        </p:txBody>
      </p:sp>
    </p:spTree>
    <p:extLst>
      <p:ext uri="{BB962C8B-B14F-4D97-AF65-F5344CB8AC3E}">
        <p14:creationId xmlns:p14="http://schemas.microsoft.com/office/powerpoint/2010/main" val="3910395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Freeform: Shape 10">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Arc 12">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9968D5D-192A-864B-BD84-77ECBDBDC80A}"/>
              </a:ext>
            </a:extLst>
          </p:cNvPr>
          <p:cNvSpPr>
            <a:spLocks noGrp="1"/>
          </p:cNvSpPr>
          <p:nvPr>
            <p:ph type="title"/>
          </p:nvPr>
        </p:nvSpPr>
        <p:spPr>
          <a:xfrm>
            <a:off x="838199" y="225565"/>
            <a:ext cx="5257800" cy="1325563"/>
          </a:xfrm>
        </p:spPr>
        <p:txBody>
          <a:bodyPr>
            <a:normAutofit/>
          </a:bodyPr>
          <a:lstStyle/>
          <a:p>
            <a:r>
              <a:rPr lang="en-US" b="1" dirty="0">
                <a:latin typeface="Century Gothic" panose="020B0502020202020204" pitchFamily="34" charset="0"/>
              </a:rPr>
              <a:t>PROC ARIMA</a:t>
            </a:r>
            <a:endParaRPr lang="en-US" dirty="0"/>
          </a:p>
        </p:txBody>
      </p:sp>
      <p:pic>
        <p:nvPicPr>
          <p:cNvPr id="4" name="Picture 4" descr="Graphical user interface, chart&#10;&#10;Description automatically generated">
            <a:extLst>
              <a:ext uri="{FF2B5EF4-FFF2-40B4-BE49-F238E27FC236}">
                <a16:creationId xmlns:a16="http://schemas.microsoft.com/office/drawing/2014/main" id="{1FB581D8-255C-184A-96D6-DF4CE425F6B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5999" y="980492"/>
            <a:ext cx="5814952" cy="4361213"/>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8C2E628-C649-0B44-B775-2CC68D69154A}"/>
              </a:ext>
            </a:extLst>
          </p:cNvPr>
          <p:cNvSpPr>
            <a:spLocks noGrp="1"/>
          </p:cNvSpPr>
          <p:nvPr>
            <p:ph idx="1"/>
          </p:nvPr>
        </p:nvSpPr>
        <p:spPr>
          <a:xfrm>
            <a:off x="546264" y="1371600"/>
            <a:ext cx="5640779" cy="5254831"/>
          </a:xfrm>
        </p:spPr>
        <p:txBody>
          <a:bodyPr>
            <a:normAutofit lnSpcReduction="10000"/>
          </a:bodyPr>
          <a:lstStyle/>
          <a:p>
            <a:pPr lvl="0"/>
            <a:r>
              <a:rPr lang="en-US" sz="1800" dirty="0"/>
              <a:t>ARIMA stands for auto-regressive integrated moving average. It is also known as the Box-Jenkins model, as the ARIMA has been technique popularized by Box and Jenkins. For ARIMA forecasting, data needs to be stationary.</a:t>
            </a:r>
          </a:p>
          <a:p>
            <a:pPr lvl="0"/>
            <a:r>
              <a:rPr lang="en-US" sz="1800" dirty="0"/>
              <a:t>The ARIMA procedure analyzes and forecasts equally spaced univariate time series data, transfer function data, and intervention data by using auto-regressive integrated moving averages.</a:t>
            </a:r>
          </a:p>
          <a:p>
            <a:pPr marL="0" lvl="0" indent="0">
              <a:buNone/>
            </a:pPr>
            <a:r>
              <a:rPr lang="en-US" sz="1800" b="1" dirty="0">
                <a:highlight>
                  <a:srgbClr val="FFFF00"/>
                </a:highlight>
              </a:rPr>
              <a:t>Identification Stage</a:t>
            </a:r>
          </a:p>
          <a:p>
            <a:pPr lvl="0"/>
            <a:r>
              <a:rPr lang="en-US" sz="1800" dirty="0"/>
              <a:t>The Identification Stage computes auto-correlation, inverse autocorrelations, partial autocorrelations, and cross-correlations. Stationarity tests can be performed to identify whether differencing is necessary. It also provides descriptive statistics.</a:t>
            </a:r>
          </a:p>
          <a:p>
            <a:r>
              <a:rPr lang="en-US" sz="1800" dirty="0">
                <a:latin typeface="Calibri" panose="020F0502020204030204" pitchFamily="34" charset="0"/>
              </a:rPr>
              <a:t>When we identify the demand variable in the time series:</a:t>
            </a:r>
            <a:endParaRPr lang="en-US" sz="1800" dirty="0"/>
          </a:p>
          <a:p>
            <a:r>
              <a:rPr lang="en-US" sz="1800" b="1" dirty="0">
                <a:latin typeface="Calibri" panose="020F0502020204030204" pitchFamily="34" charset="0"/>
              </a:rPr>
              <a:t>ACF PLOT (SAC)- </a:t>
            </a:r>
            <a:r>
              <a:rPr lang="en-US" sz="1800" dirty="0">
                <a:latin typeface="Calibri" panose="020F0502020204030204" pitchFamily="34" charset="0"/>
              </a:rPr>
              <a:t>Spike at lag 1</a:t>
            </a:r>
            <a:endParaRPr lang="en-US" sz="1800" dirty="0"/>
          </a:p>
          <a:p>
            <a:r>
              <a:rPr lang="en-US" sz="1800" b="1" dirty="0">
                <a:latin typeface="Calibri" panose="020F0502020204030204" pitchFamily="34" charset="0"/>
              </a:rPr>
              <a:t>PACF PLOT (SPAC)- </a:t>
            </a:r>
            <a:r>
              <a:rPr lang="en-US" sz="1800" dirty="0">
                <a:latin typeface="Calibri" panose="020F0502020204030204" pitchFamily="34" charset="0"/>
              </a:rPr>
              <a:t>Spike at lag 1,13</a:t>
            </a:r>
            <a:endParaRPr lang="en-US" sz="1800" dirty="0"/>
          </a:p>
          <a:p>
            <a:pPr lvl="0"/>
            <a:endParaRPr lang="en-US" sz="1300" dirty="0"/>
          </a:p>
          <a:p>
            <a:endParaRPr lang="en-US" sz="1300" dirty="0"/>
          </a:p>
        </p:txBody>
      </p:sp>
    </p:spTree>
    <p:extLst>
      <p:ext uri="{BB962C8B-B14F-4D97-AF65-F5344CB8AC3E}">
        <p14:creationId xmlns:p14="http://schemas.microsoft.com/office/powerpoint/2010/main" val="2653346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picture containing sky, outdoor, sunset, sun&#10;&#10;Description automatically generated">
            <a:extLst>
              <a:ext uri="{FF2B5EF4-FFF2-40B4-BE49-F238E27FC236}">
                <a16:creationId xmlns:a16="http://schemas.microsoft.com/office/drawing/2014/main" id="{ED0E09AB-EC11-7749-91ED-AE1B899ECC3F}"/>
              </a:ext>
            </a:extLst>
          </p:cNvPr>
          <p:cNvPicPr>
            <a:picLocks noChangeAspect="1"/>
          </p:cNvPicPr>
          <p:nvPr/>
        </p:nvPicPr>
        <p:blipFill rotWithShape="1">
          <a:blip r:embed="rId2">
            <a:alphaModFix/>
          </a:blip>
          <a:srcRect t="28408" r="-1" b="-1"/>
          <a:stretch/>
        </p:blipFill>
        <p:spPr>
          <a:xfrm>
            <a:off x="5797543" y="10"/>
            <a:ext cx="6394152" cy="6857990"/>
          </a:xfrm>
          <a:prstGeom prst="rect">
            <a:avLst/>
          </a:prstGeom>
        </p:spPr>
      </p:pic>
      <p:pic>
        <p:nvPicPr>
          <p:cNvPr id="19" name="Picture 18">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7E08EF3E-7A86-B442-BFF0-9D03681E5636}"/>
              </a:ext>
            </a:extLst>
          </p:cNvPr>
          <p:cNvSpPr>
            <a:spLocks noGrp="1"/>
          </p:cNvSpPr>
          <p:nvPr>
            <p:ph type="title"/>
          </p:nvPr>
        </p:nvSpPr>
        <p:spPr>
          <a:xfrm>
            <a:off x="804997" y="353276"/>
            <a:ext cx="4803636" cy="1311664"/>
          </a:xfrm>
        </p:spPr>
        <p:txBody>
          <a:bodyPr>
            <a:normAutofit/>
          </a:bodyPr>
          <a:lstStyle/>
          <a:p>
            <a:r>
              <a:rPr lang="en-US" b="1" dirty="0">
                <a:solidFill>
                  <a:srgbClr val="000000"/>
                </a:solidFill>
                <a:latin typeface="Century Gothic" panose="020B0502020202020204" pitchFamily="34" charset="0"/>
              </a:rPr>
              <a:t>INTRODUCTION</a:t>
            </a:r>
          </a:p>
        </p:txBody>
      </p:sp>
      <p:sp>
        <p:nvSpPr>
          <p:cNvPr id="3" name="Content Placeholder 2">
            <a:extLst>
              <a:ext uri="{FF2B5EF4-FFF2-40B4-BE49-F238E27FC236}">
                <a16:creationId xmlns:a16="http://schemas.microsoft.com/office/drawing/2014/main" id="{E168FEFE-CBBE-444C-B194-07AB235FE054}"/>
              </a:ext>
            </a:extLst>
          </p:cNvPr>
          <p:cNvSpPr>
            <a:spLocks noGrp="1"/>
          </p:cNvSpPr>
          <p:nvPr>
            <p:ph idx="1"/>
          </p:nvPr>
        </p:nvSpPr>
        <p:spPr>
          <a:xfrm>
            <a:off x="708165" y="1371600"/>
            <a:ext cx="4803636" cy="4689373"/>
          </a:xfrm>
        </p:spPr>
        <p:txBody>
          <a:bodyPr anchor="ctr">
            <a:normAutofit/>
          </a:bodyPr>
          <a:lstStyle/>
          <a:p>
            <a:endParaRPr lang="en-US" sz="1800" dirty="0">
              <a:solidFill>
                <a:srgbClr val="000000"/>
              </a:solidFill>
            </a:endParaRPr>
          </a:p>
          <a:p>
            <a:pPr>
              <a:buFont typeface="System Font Regular"/>
              <a:buChar char="⚡️"/>
            </a:pPr>
            <a:r>
              <a:rPr lang="en-US" sz="2000" dirty="0">
                <a:solidFill>
                  <a:srgbClr val="000000"/>
                </a:solidFill>
              </a:rPr>
              <a:t>Lockdown measures have significantly reduced electricity demand, affecting in turn the power mix. Increases in residential demand were far outweighed by reductions in commercial and industrial operations.</a:t>
            </a:r>
          </a:p>
          <a:p>
            <a:pPr>
              <a:buFont typeface="System Font Regular"/>
              <a:buChar char="⚡️"/>
            </a:pPr>
            <a:r>
              <a:rPr lang="en-US" sz="2000" dirty="0">
                <a:solidFill>
                  <a:srgbClr val="000000"/>
                </a:solidFill>
              </a:rPr>
              <a:t>Daily data collected for more than 30 countries, representing over one-third of global electricity demand, show that the extent of demand declines depends on the duration and stringency of lockdowns. On average we find that every month of full lockdown reduced demand by 20% on average, or over 1.5% on an annual basis.</a:t>
            </a:r>
          </a:p>
          <a:p>
            <a:endParaRPr lang="en-US" sz="1800" dirty="0">
              <a:solidFill>
                <a:srgbClr val="000000"/>
              </a:solidFill>
            </a:endParaRPr>
          </a:p>
        </p:txBody>
      </p:sp>
    </p:spTree>
    <p:extLst>
      <p:ext uri="{BB962C8B-B14F-4D97-AF65-F5344CB8AC3E}">
        <p14:creationId xmlns:p14="http://schemas.microsoft.com/office/powerpoint/2010/main" val="1131158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Arc 16">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Content Placeholder 8" descr="Text, letter&#10;&#10;Description automatically generated">
            <a:extLst>
              <a:ext uri="{FF2B5EF4-FFF2-40B4-BE49-F238E27FC236}">
                <a16:creationId xmlns:a16="http://schemas.microsoft.com/office/drawing/2014/main" id="{C98EE9F0-EF99-F944-B90A-1A989AC1ABC8}"/>
              </a:ext>
            </a:extLst>
          </p:cNvPr>
          <p:cNvPicPr>
            <a:picLocks noGrp="1" noChangeAspect="1"/>
          </p:cNvPicPr>
          <p:nvPr>
            <p:ph idx="1"/>
          </p:nvPr>
        </p:nvPicPr>
        <p:blipFill>
          <a:blip r:embed="rId2"/>
          <a:stretch>
            <a:fillRect/>
          </a:stretch>
        </p:blipFill>
        <p:spPr>
          <a:xfrm>
            <a:off x="1197858" y="802255"/>
            <a:ext cx="9250286" cy="3283849"/>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0" name="TextBox 9">
            <a:extLst>
              <a:ext uri="{FF2B5EF4-FFF2-40B4-BE49-F238E27FC236}">
                <a16:creationId xmlns:a16="http://schemas.microsoft.com/office/drawing/2014/main" id="{C5B3D248-C67F-A04C-B237-4DF84BECF240}"/>
              </a:ext>
            </a:extLst>
          </p:cNvPr>
          <p:cNvSpPr txBox="1"/>
          <p:nvPr/>
        </p:nvSpPr>
        <p:spPr>
          <a:xfrm>
            <a:off x="2158584" y="4549410"/>
            <a:ext cx="7531308" cy="1695969"/>
          </a:xfrm>
          <a:prstGeom prst="rect">
            <a:avLst/>
          </a:prstGeom>
        </p:spPr>
        <p:txBody>
          <a:bodyPr vert="horz" lIns="91440" tIns="45720" rIns="91440" bIns="45720" rtlCol="0">
            <a:normAutofit/>
          </a:bodyPr>
          <a:lstStyle/>
          <a:p>
            <a:pPr marL="57150" indent="-285750">
              <a:lnSpc>
                <a:spcPct val="90000"/>
              </a:lnSpc>
              <a:spcAft>
                <a:spcPts val="600"/>
              </a:spcAft>
              <a:buFont typeface="System Font Regular"/>
              <a:buChar char="⚡️"/>
            </a:pPr>
            <a:r>
              <a:rPr lang="en-US" dirty="0"/>
              <a:t>We identified the lags and referred our course material, and found out that we are using seasonal operators, so according to these we will estimate our model.</a:t>
            </a:r>
          </a:p>
          <a:p>
            <a:pPr marL="57150" indent="-285750">
              <a:lnSpc>
                <a:spcPct val="90000"/>
              </a:lnSpc>
              <a:spcAft>
                <a:spcPts val="600"/>
              </a:spcAft>
              <a:buFont typeface="System Font Regular"/>
              <a:buChar char="⚡️"/>
            </a:pPr>
            <a:r>
              <a:rPr lang="en-US" dirty="0"/>
              <a:t>According to the Book, our lags at SAC and SPAC are dying down abruptly so we can use MA(1) and AR(1) for estimation.</a:t>
            </a:r>
          </a:p>
        </p:txBody>
      </p:sp>
    </p:spTree>
    <p:extLst>
      <p:ext uri="{BB962C8B-B14F-4D97-AF65-F5344CB8AC3E}">
        <p14:creationId xmlns:p14="http://schemas.microsoft.com/office/powerpoint/2010/main" val="2207810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66B603-1CCE-7B4B-B812-06966F3C6D8C}"/>
              </a:ext>
            </a:extLst>
          </p:cNvPr>
          <p:cNvSpPr>
            <a:spLocks noGrp="1"/>
          </p:cNvSpPr>
          <p:nvPr>
            <p:ph idx="1"/>
          </p:nvPr>
        </p:nvSpPr>
        <p:spPr>
          <a:xfrm>
            <a:off x="553193" y="249382"/>
            <a:ext cx="6322620" cy="6400800"/>
          </a:xfrm>
        </p:spPr>
        <p:txBody>
          <a:bodyPr>
            <a:normAutofit fontScale="92500" lnSpcReduction="10000"/>
          </a:bodyPr>
          <a:lstStyle/>
          <a:p>
            <a:pPr marL="0" indent="0">
              <a:buNone/>
            </a:pPr>
            <a:r>
              <a:rPr lang="en-US" sz="2000" b="1" dirty="0">
                <a:highlight>
                  <a:srgbClr val="FFFF00"/>
                </a:highlight>
              </a:rPr>
              <a:t>Estimation and Diagnostic Stage</a:t>
            </a:r>
          </a:p>
          <a:p>
            <a:r>
              <a:rPr lang="en-US" sz="2200" dirty="0"/>
              <a:t>The estimate statement is used to specify the ARIMA model to fit to the variable specified in the previous identify statement and to estimate the parameters of that model.</a:t>
            </a:r>
          </a:p>
          <a:p>
            <a:r>
              <a:rPr lang="en-US" sz="2200" dirty="0"/>
              <a:t>The estimate statement also produces diagnostic statistics to help you judge the adequacy of the model.</a:t>
            </a:r>
          </a:p>
          <a:p>
            <a:r>
              <a:rPr lang="en-US" sz="2200" b="1" dirty="0" err="1"/>
              <a:t>Ljung</a:t>
            </a:r>
            <a:r>
              <a:rPr lang="en-US" sz="2200" b="1" dirty="0"/>
              <a:t>-Box test </a:t>
            </a:r>
            <a:endParaRPr lang="en-US" sz="2200" dirty="0"/>
          </a:p>
          <a:p>
            <a:r>
              <a:rPr lang="en-US" sz="2200" dirty="0"/>
              <a:t>• </a:t>
            </a:r>
            <a:r>
              <a:rPr lang="en-US" sz="2200" dirty="0" err="1"/>
              <a:t>Ljung</a:t>
            </a:r>
            <a:r>
              <a:rPr lang="en-US" sz="2200" dirty="0"/>
              <a:t>-Box test is an important diagnostic to check if residuals from the time series model are independently distributed. In SAS, it is easy to perform </a:t>
            </a:r>
            <a:r>
              <a:rPr lang="en-US" sz="2200" dirty="0" err="1"/>
              <a:t>Ljung</a:t>
            </a:r>
            <a:r>
              <a:rPr lang="en-US" sz="2200" dirty="0"/>
              <a:t>-Box with the ARIMA procedure. </a:t>
            </a:r>
          </a:p>
          <a:p>
            <a:r>
              <a:rPr lang="en-US" sz="2200" b="1" dirty="0" err="1"/>
              <a:t>Ljung</a:t>
            </a:r>
            <a:r>
              <a:rPr lang="en-US" sz="2200" b="1" dirty="0"/>
              <a:t> Box Test Hypotheses</a:t>
            </a:r>
            <a:endParaRPr lang="en-US" sz="2200" dirty="0"/>
          </a:p>
          <a:p>
            <a:r>
              <a:rPr lang="en-US" sz="2200" dirty="0"/>
              <a:t>H0: null hypothesis :</a:t>
            </a:r>
          </a:p>
          <a:p>
            <a:r>
              <a:rPr lang="en-US" sz="2200" dirty="0"/>
              <a:t>The model does not show lack of fit (or in simple terms—the model is just fine). </a:t>
            </a:r>
          </a:p>
          <a:p>
            <a:r>
              <a:rPr lang="en-US" sz="2200" dirty="0"/>
              <a:t>Ha: The alternate hypothesis :</a:t>
            </a:r>
          </a:p>
          <a:p>
            <a:r>
              <a:rPr lang="en-US" sz="2200" dirty="0"/>
              <a:t>The model does show a lack of fit. A significant p-value in this test rejects the null hypothesis that the time series isn’t autocorrelated.</a:t>
            </a:r>
            <a:br>
              <a:rPr lang="en-US" sz="2200" dirty="0"/>
            </a:br>
            <a:endParaRPr lang="en-US" sz="2200" dirty="0"/>
          </a:p>
          <a:p>
            <a:endParaRPr lang="en-US" sz="2000" dirty="0"/>
          </a:p>
        </p:txBody>
      </p:sp>
      <p:pic>
        <p:nvPicPr>
          <p:cNvPr id="3076" name="Picture 4">
            <a:extLst>
              <a:ext uri="{FF2B5EF4-FFF2-40B4-BE49-F238E27FC236}">
                <a16:creationId xmlns:a16="http://schemas.microsoft.com/office/drawing/2014/main" id="{27120DCD-F4D5-8B4C-9634-6E2C3B251C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2807" y="1085279"/>
            <a:ext cx="5042118" cy="129703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4E324092-8A29-AC4B-B244-EA5D0D2230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5813" y="2819842"/>
            <a:ext cx="5059112" cy="2952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20644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a:extLst>
              <a:ext uri="{FF2B5EF4-FFF2-40B4-BE49-F238E27FC236}">
                <a16:creationId xmlns:a16="http://schemas.microsoft.com/office/drawing/2014/main" id="{7777C54C-38CA-F34F-9DC9-12CC4BEBA06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3805" y="258081"/>
            <a:ext cx="7218901" cy="644451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0B2BCA0-EE14-5E4B-982A-3757651B7851}"/>
              </a:ext>
            </a:extLst>
          </p:cNvPr>
          <p:cNvSpPr txBox="1"/>
          <p:nvPr/>
        </p:nvSpPr>
        <p:spPr>
          <a:xfrm>
            <a:off x="7908965" y="914400"/>
            <a:ext cx="3752603" cy="1877437"/>
          </a:xfrm>
          <a:prstGeom prst="rect">
            <a:avLst/>
          </a:prstGeom>
          <a:noFill/>
        </p:spPr>
        <p:txBody>
          <a:bodyPr wrap="square" rtlCol="0">
            <a:spAutoFit/>
          </a:bodyPr>
          <a:lstStyle/>
          <a:p>
            <a:pPr marL="342900" indent="-342900">
              <a:buFont typeface="System Font Regular"/>
              <a:buChar char="⚡️"/>
            </a:pPr>
            <a:r>
              <a:rPr lang="en-US" sz="2000" dirty="0"/>
              <a:t>The p-values are greater than alpha which states that the model used is adequate.</a:t>
            </a:r>
          </a:p>
          <a:p>
            <a:pPr marL="342900" indent="-342900">
              <a:buFont typeface="System Font Regular"/>
              <a:buChar char="⚡️"/>
            </a:pPr>
            <a:r>
              <a:rPr lang="en-US" sz="2000" dirty="0"/>
              <a:t>The q-q plot also seems fine. </a:t>
            </a:r>
          </a:p>
          <a:p>
            <a:pPr marL="285750" indent="-285750">
              <a:buFont typeface="System Font Regular"/>
              <a:buChar char="⚡️"/>
            </a:pPr>
            <a:r>
              <a:rPr lang="en-US" dirty="0"/>
              <a:t>AIC of this model is lesser than the other models.</a:t>
            </a:r>
          </a:p>
        </p:txBody>
      </p:sp>
      <p:pic>
        <p:nvPicPr>
          <p:cNvPr id="5" name="Picture 4" descr="Chart, scatter chart&#10;&#10;Description automatically generated">
            <a:extLst>
              <a:ext uri="{FF2B5EF4-FFF2-40B4-BE49-F238E27FC236}">
                <a16:creationId xmlns:a16="http://schemas.microsoft.com/office/drawing/2014/main" id="{D991599C-DA16-2844-A29F-BB86B5C95461}"/>
              </a:ext>
            </a:extLst>
          </p:cNvPr>
          <p:cNvPicPr>
            <a:picLocks noChangeAspect="1"/>
          </p:cNvPicPr>
          <p:nvPr/>
        </p:nvPicPr>
        <p:blipFill>
          <a:blip r:embed="rId3"/>
          <a:stretch>
            <a:fillRect/>
          </a:stretch>
        </p:blipFill>
        <p:spPr>
          <a:xfrm>
            <a:off x="7552706" y="3539524"/>
            <a:ext cx="4313855" cy="3060395"/>
          </a:xfrm>
          <a:prstGeom prst="rect">
            <a:avLst/>
          </a:prstGeom>
        </p:spPr>
      </p:pic>
    </p:spTree>
    <p:extLst>
      <p:ext uri="{BB962C8B-B14F-4D97-AF65-F5344CB8AC3E}">
        <p14:creationId xmlns:p14="http://schemas.microsoft.com/office/powerpoint/2010/main" val="2823159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72D05657-94EE-4B2D-BC1B-A1D065063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Arc 74">
            <a:extLst>
              <a:ext uri="{FF2B5EF4-FFF2-40B4-BE49-F238E27FC236}">
                <a16:creationId xmlns:a16="http://schemas.microsoft.com/office/drawing/2014/main" id="{7586665A-47B3-4AEE-BC94-15D89FF70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5099" y="486184"/>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028" name="Picture 4">
            <a:extLst>
              <a:ext uri="{FF2B5EF4-FFF2-40B4-BE49-F238E27FC236}">
                <a16:creationId xmlns:a16="http://schemas.microsoft.com/office/drawing/2014/main" id="{8C2B6D8B-9C74-3A44-8BC5-E19B74C35F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59499"/>
          <a:stretch/>
        </p:blipFill>
        <p:spPr bwMode="auto">
          <a:xfrm>
            <a:off x="581526" y="258142"/>
            <a:ext cx="3118718" cy="3118718"/>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DCADF420-E697-FE41-9E06-38121F277B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346" r="10957" b="-3"/>
          <a:stretch/>
        </p:blipFill>
        <p:spPr bwMode="auto">
          <a:xfrm>
            <a:off x="581526" y="3486449"/>
            <a:ext cx="3118718" cy="3118718"/>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52B5AB1-C93E-284D-96FE-148F0071ACAD}"/>
              </a:ext>
            </a:extLst>
          </p:cNvPr>
          <p:cNvSpPr>
            <a:spLocks noGrp="1"/>
          </p:cNvSpPr>
          <p:nvPr>
            <p:ph idx="1"/>
          </p:nvPr>
        </p:nvSpPr>
        <p:spPr>
          <a:xfrm>
            <a:off x="4281771" y="486184"/>
            <a:ext cx="6883572" cy="5885632"/>
          </a:xfrm>
        </p:spPr>
        <p:txBody>
          <a:bodyPr>
            <a:normAutofit/>
          </a:bodyPr>
          <a:lstStyle/>
          <a:p>
            <a:pPr marL="0" indent="0">
              <a:buNone/>
            </a:pPr>
            <a:r>
              <a:rPr lang="en-US" sz="2000" b="1" dirty="0">
                <a:highlight>
                  <a:srgbClr val="FFFF00"/>
                </a:highlight>
              </a:rPr>
              <a:t>Forecasting Stage</a:t>
            </a:r>
          </a:p>
          <a:p>
            <a:pPr>
              <a:buFont typeface="System Font Regular"/>
              <a:buChar char="⚡️"/>
            </a:pPr>
            <a:r>
              <a:rPr lang="en-US" sz="2000" dirty="0"/>
              <a:t>The FORECAST statement is used to forecast future values of the time series and to generate confidence intervals for these forecasts from the ARIMA model produced by the preceding ESTIMATE statement.</a:t>
            </a:r>
          </a:p>
          <a:p>
            <a:pPr>
              <a:buFont typeface="System Font Regular"/>
              <a:buChar char="⚡️"/>
            </a:pPr>
            <a:r>
              <a:rPr lang="en-US" sz="2000" dirty="0"/>
              <a:t>lead specifies how many period ahead to forecast. (12 months is our example).</a:t>
            </a:r>
          </a:p>
          <a:p>
            <a:pPr>
              <a:buFont typeface="System Font Regular"/>
              <a:buChar char="⚡️"/>
            </a:pPr>
            <a:r>
              <a:rPr lang="en-US" sz="2000" dirty="0"/>
              <a:t>id specifies the ID variable (which is generally SAS date, time, and datetime).</a:t>
            </a:r>
          </a:p>
          <a:p>
            <a:pPr>
              <a:buFont typeface="System Font Regular"/>
              <a:buChar char="⚡️"/>
            </a:pPr>
            <a:r>
              <a:rPr lang="en-US" sz="2000" dirty="0"/>
              <a:t>interval indicates the data are monthly.</a:t>
            </a:r>
          </a:p>
          <a:p>
            <a:pPr>
              <a:buFont typeface="System Font Regular"/>
              <a:buChar char="⚡️"/>
            </a:pPr>
            <a:r>
              <a:rPr lang="en-US" sz="2000" dirty="0"/>
              <a:t>out allows us to write the forecast data to the datasets results.</a:t>
            </a:r>
          </a:p>
          <a:p>
            <a:pPr>
              <a:buFont typeface="System Font Regular"/>
              <a:buChar char="⚡️"/>
            </a:pPr>
            <a:r>
              <a:rPr lang="en-US" sz="2000" dirty="0">
                <a:latin typeface="Calibri" panose="020F0502020204030204" pitchFamily="34" charset="0"/>
              </a:rPr>
              <a:t>In the forecasting output below, the first 13 observations are not present because we are calculating the moving average of the first few months to forecast next month.</a:t>
            </a:r>
          </a:p>
          <a:p>
            <a:pPr>
              <a:buFont typeface="System Font Regular"/>
              <a:buChar char="⚡️"/>
            </a:pPr>
            <a:r>
              <a:rPr lang="en-US" sz="2000" dirty="0">
                <a:latin typeface="Calibri" panose="020F0502020204030204" pitchFamily="34" charset="0"/>
              </a:rPr>
              <a:t>We are forecasting from Jan 2020 to Dec 2020.</a:t>
            </a:r>
          </a:p>
          <a:p>
            <a:pPr>
              <a:buFont typeface="System Font Regular"/>
              <a:buChar char="⚡️"/>
            </a:pPr>
            <a:r>
              <a:rPr lang="en-US" sz="2000" dirty="0">
                <a:latin typeface="Calibri" panose="020F0502020204030204" pitchFamily="34" charset="0"/>
              </a:rPr>
              <a:t>The electricity demand is decreasing due to the impact of COVID.</a:t>
            </a:r>
            <a:endParaRPr lang="en-US" sz="2000" dirty="0"/>
          </a:p>
        </p:txBody>
      </p:sp>
    </p:spTree>
    <p:extLst>
      <p:ext uri="{BB962C8B-B14F-4D97-AF65-F5344CB8AC3E}">
        <p14:creationId xmlns:p14="http://schemas.microsoft.com/office/powerpoint/2010/main" val="25847381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5CB298-22D6-894E-92FB-4A79BC1335C7}"/>
              </a:ext>
            </a:extLst>
          </p:cNvPr>
          <p:cNvSpPr>
            <a:spLocks noGrp="1"/>
          </p:cNvSpPr>
          <p:nvPr>
            <p:ph type="title"/>
          </p:nvPr>
        </p:nvSpPr>
        <p:spPr>
          <a:xfrm>
            <a:off x="9036542" y="2023110"/>
            <a:ext cx="3305825" cy="2846070"/>
          </a:xfrm>
        </p:spPr>
        <p:txBody>
          <a:bodyPr vert="horz" lIns="91440" tIns="45720" rIns="91440" bIns="45720" rtlCol="0" anchor="ctr">
            <a:normAutofit/>
          </a:bodyPr>
          <a:lstStyle/>
          <a:p>
            <a:r>
              <a:rPr lang="en-US" sz="3700" b="1" kern="1200">
                <a:solidFill>
                  <a:schemeClr val="tx1"/>
                </a:solidFill>
                <a:latin typeface="Century Gothic" panose="020B0502020202020204" pitchFamily="34" charset="0"/>
              </a:rPr>
              <a:t>Plot of Original series and Forecasted Series</a:t>
            </a:r>
            <a:endParaRPr lang="en-US" sz="3700" b="1" kern="1200" dirty="0">
              <a:solidFill>
                <a:schemeClr val="tx1"/>
              </a:solidFill>
              <a:latin typeface="Century Gothic" panose="020B0502020202020204" pitchFamily="34" charset="0"/>
            </a:endParaRPr>
          </a:p>
        </p:txBody>
      </p:sp>
      <p:sp>
        <p:nvSpPr>
          <p:cNvPr id="137" name="Rectangle 136">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Rectangle 138">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BAB4858-27F5-AD44-BD95-63EE46019587}"/>
              </a:ext>
            </a:extLst>
          </p:cNvPr>
          <p:cNvSpPr>
            <a:spLocks noGrp="1"/>
          </p:cNvSpPr>
          <p:nvPr>
            <p:ph idx="1"/>
          </p:nvPr>
        </p:nvSpPr>
        <p:spPr/>
        <p:txBody>
          <a:bodyPr/>
          <a:lstStyle/>
          <a:p>
            <a:endParaRPr lang="en-US"/>
          </a:p>
        </p:txBody>
      </p:sp>
      <p:pic>
        <p:nvPicPr>
          <p:cNvPr id="2050" name="Picture 2">
            <a:extLst>
              <a:ext uri="{FF2B5EF4-FFF2-40B4-BE49-F238E27FC236}">
                <a16:creationId xmlns:a16="http://schemas.microsoft.com/office/drawing/2014/main" id="{22DC6DAF-A9C6-8247-9A36-9F61B5CA86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085" y="593352"/>
            <a:ext cx="8132659" cy="6076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0513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Arc 11">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21E036-427A-2546-85BD-83E7DB242D00}"/>
              </a:ext>
            </a:extLst>
          </p:cNvPr>
          <p:cNvSpPr>
            <a:spLocks noGrp="1"/>
          </p:cNvSpPr>
          <p:nvPr>
            <p:ph type="title"/>
          </p:nvPr>
        </p:nvSpPr>
        <p:spPr>
          <a:xfrm>
            <a:off x="5894962" y="479493"/>
            <a:ext cx="5458838" cy="1325563"/>
          </a:xfrm>
        </p:spPr>
        <p:txBody>
          <a:bodyPr>
            <a:normAutofit/>
          </a:bodyPr>
          <a:lstStyle/>
          <a:p>
            <a:r>
              <a:rPr lang="en-US" b="1" dirty="0">
                <a:latin typeface="Century Gothic" panose="020B0502020202020204" pitchFamily="34" charset="0"/>
              </a:rPr>
              <a:t>CONCLUSION</a:t>
            </a:r>
            <a:endParaRPr lang="en-US" b="1">
              <a:latin typeface="Century Gothic" panose="020B0502020202020204" pitchFamily="34" charset="0"/>
            </a:endParaRPr>
          </a:p>
        </p:txBody>
      </p:sp>
      <p:sp>
        <p:nvSpPr>
          <p:cNvPr id="14" name="Freeform: Shape 13">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AE68FF38-AC2F-034F-987C-D5643DD7CAE6}"/>
              </a:ext>
            </a:extLst>
          </p:cNvPr>
          <p:cNvPicPr>
            <a:picLocks noChangeAspect="1"/>
          </p:cNvPicPr>
          <p:nvPr/>
        </p:nvPicPr>
        <p:blipFill>
          <a:blip r:embed="rId2"/>
          <a:stretch>
            <a:fillRect/>
          </a:stretch>
        </p:blipFill>
        <p:spPr>
          <a:xfrm>
            <a:off x="156499" y="1984442"/>
            <a:ext cx="5738463" cy="1893692"/>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044391EE-8544-4B4D-945C-DE996761D990}"/>
              </a:ext>
            </a:extLst>
          </p:cNvPr>
          <p:cNvSpPr>
            <a:spLocks noGrp="1"/>
          </p:cNvSpPr>
          <p:nvPr>
            <p:ph idx="1"/>
          </p:nvPr>
        </p:nvSpPr>
        <p:spPr>
          <a:xfrm>
            <a:off x="5857513" y="1872689"/>
            <a:ext cx="5894962" cy="4505818"/>
          </a:xfrm>
        </p:spPr>
        <p:txBody>
          <a:bodyPr vert="horz" lIns="91440" tIns="45720" rIns="91440" bIns="45720" rtlCol="0" anchor="t">
            <a:normAutofit/>
          </a:bodyPr>
          <a:lstStyle/>
          <a:p>
            <a:pPr>
              <a:buFont typeface="System Font Regular"/>
              <a:buChar char="⚡️"/>
            </a:pPr>
            <a:r>
              <a:rPr lang="en-US" sz="2000" dirty="0"/>
              <a:t>The forecasted values and the original values almost seem to overlap each other.</a:t>
            </a:r>
            <a:endParaRPr lang="en-US" sz="2000" dirty="0">
              <a:cs typeface="Calibri"/>
            </a:endParaRPr>
          </a:p>
          <a:p>
            <a:pPr>
              <a:buFont typeface="System Font Regular"/>
              <a:buChar char="⚡️"/>
            </a:pPr>
            <a:r>
              <a:rPr lang="en-US" sz="2000" dirty="0"/>
              <a:t>There is been few differences in the forecasting values and the original values because Victoria witnessed slashing of electricity demand.</a:t>
            </a:r>
          </a:p>
          <a:p>
            <a:pPr>
              <a:buFont typeface="System Font Regular"/>
              <a:buChar char="⚡️"/>
            </a:pPr>
            <a:r>
              <a:rPr lang="en-US" sz="2000" dirty="0"/>
              <a:t>The model used for estimating and forecasting time series is adequate.</a:t>
            </a:r>
          </a:p>
          <a:p>
            <a:pPr>
              <a:buFont typeface="System Font Regular"/>
              <a:buChar char="⚡"/>
            </a:pPr>
            <a:r>
              <a:rPr lang="en-US" sz="2000" dirty="0">
                <a:ea typeface="+mn-lt"/>
                <a:cs typeface="+mn-lt"/>
              </a:rPr>
              <a:t>The p values of white noise autocorrelation is checked, in our model the values are significant which means we will reject the null hypothesis stating that our model doesn’t fit appropriately and follow the alternative hypothesis which states that the model is adequate and fits appropriately.</a:t>
            </a:r>
            <a:endParaRPr lang="en-US" sz="2000" dirty="0">
              <a:cs typeface="Calibri" panose="020F0502020204030204"/>
            </a:endParaRPr>
          </a:p>
        </p:txBody>
      </p:sp>
    </p:spTree>
    <p:extLst>
      <p:ext uri="{BB962C8B-B14F-4D97-AF65-F5344CB8AC3E}">
        <p14:creationId xmlns:p14="http://schemas.microsoft.com/office/powerpoint/2010/main" val="25448576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FB222-19D8-114E-A79B-76331B8638E8}"/>
              </a:ext>
            </a:extLst>
          </p:cNvPr>
          <p:cNvSpPr>
            <a:spLocks noGrp="1"/>
          </p:cNvSpPr>
          <p:nvPr>
            <p:ph type="title"/>
          </p:nvPr>
        </p:nvSpPr>
        <p:spPr>
          <a:xfrm>
            <a:off x="838200" y="365125"/>
            <a:ext cx="10515600" cy="1325563"/>
          </a:xfrm>
        </p:spPr>
        <p:txBody>
          <a:bodyPr/>
          <a:lstStyle/>
          <a:p>
            <a:pPr algn="ctr"/>
            <a:r>
              <a:rPr lang="en-US" b="1" dirty="0">
                <a:latin typeface="Century Gothic" panose="020B0502020202020204" pitchFamily="34" charset="0"/>
              </a:rPr>
              <a:t>REFERENCES</a:t>
            </a:r>
          </a:p>
        </p:txBody>
      </p:sp>
      <p:sp>
        <p:nvSpPr>
          <p:cNvPr id="3" name="Content Placeholder 2">
            <a:extLst>
              <a:ext uri="{FF2B5EF4-FFF2-40B4-BE49-F238E27FC236}">
                <a16:creationId xmlns:a16="http://schemas.microsoft.com/office/drawing/2014/main" id="{8A8D91B9-1A74-A541-9C95-98C1F15C3E64}"/>
              </a:ext>
            </a:extLst>
          </p:cNvPr>
          <p:cNvSpPr>
            <a:spLocks noGrp="1"/>
          </p:cNvSpPr>
          <p:nvPr>
            <p:ph idx="1"/>
          </p:nvPr>
        </p:nvSpPr>
        <p:spPr/>
        <p:txBody>
          <a:bodyPr vert="horz" lIns="91440" tIns="45720" rIns="91440" bIns="45720" rtlCol="0" anchor="t">
            <a:normAutofit/>
          </a:bodyPr>
          <a:lstStyle/>
          <a:p>
            <a:pPr marL="0" indent="0">
              <a:buNone/>
            </a:pPr>
            <a:r>
              <a:rPr lang="en-US" sz="2000" dirty="0"/>
              <a:t>[1]. </a:t>
            </a:r>
            <a:r>
              <a:rPr lang="en-US" sz="2000" dirty="0">
                <a:ea typeface="+mn-lt"/>
                <a:cs typeface="+mn-lt"/>
                <a:hlinkClick r:id="rId2"/>
              </a:rPr>
              <a:t>https://www.sciencedirect.com/science/article/abs/pii/S0301421512004387</a:t>
            </a:r>
            <a:endParaRPr lang="en-US" sz="2000" dirty="0">
              <a:ea typeface="+mn-lt"/>
              <a:cs typeface="+mn-lt"/>
            </a:endParaRPr>
          </a:p>
          <a:p>
            <a:pPr marL="0" indent="0">
              <a:buNone/>
            </a:pPr>
            <a:r>
              <a:rPr lang="en-US" sz="2000" dirty="0">
                <a:cs typeface="Calibri" panose="020F0502020204030204"/>
              </a:rPr>
              <a:t>[2]. </a:t>
            </a:r>
            <a:r>
              <a:rPr lang="en-US" sz="2000" dirty="0">
                <a:ea typeface="+mn-lt"/>
                <a:cs typeface="+mn-lt"/>
                <a:hlinkClick r:id="rId3"/>
              </a:rPr>
              <a:t>https://www.sciencedirect.com/science/article/abs/pii/S1474034617301477</a:t>
            </a:r>
            <a:endParaRPr lang="en-US" sz="2000" dirty="0">
              <a:ea typeface="+mn-lt"/>
              <a:cs typeface="+mn-lt"/>
            </a:endParaRPr>
          </a:p>
          <a:p>
            <a:pPr marL="0" indent="0">
              <a:buNone/>
            </a:pPr>
            <a:r>
              <a:rPr lang="en-US" sz="2000" dirty="0">
                <a:cs typeface="Calibri" panose="020F0502020204030204"/>
              </a:rPr>
              <a:t>[3]. </a:t>
            </a:r>
            <a:r>
              <a:rPr lang="en-US" sz="2000" dirty="0">
                <a:ea typeface="+mn-lt"/>
                <a:cs typeface="+mn-lt"/>
                <a:hlinkClick r:id="rId4"/>
              </a:rPr>
              <a:t>https://www.sciencedirect.com/science/article/abs/pii/S0360544217320820</a:t>
            </a:r>
          </a:p>
          <a:p>
            <a:pPr marL="0" indent="0">
              <a:buNone/>
            </a:pPr>
            <a:r>
              <a:rPr lang="en-US" sz="2000" dirty="0">
                <a:cs typeface="Calibri"/>
              </a:rPr>
              <a:t>[4]. </a:t>
            </a:r>
            <a:r>
              <a:rPr lang="en-US" sz="2000" dirty="0">
                <a:ea typeface="+mn-lt"/>
                <a:cs typeface="+mn-lt"/>
                <a:hlinkClick r:id="rId5"/>
              </a:rPr>
              <a:t>https://www.sciencedirect.com/science/article/pii/S1364032121001829 - :~:text=The analysis results indicate that,the full 2020 lockdown period.</a:t>
            </a:r>
            <a:endParaRPr lang="en-US" sz="2000" dirty="0">
              <a:ea typeface="+mn-lt"/>
              <a:cs typeface="+mn-lt"/>
            </a:endParaRPr>
          </a:p>
          <a:p>
            <a:pPr marL="0" indent="0">
              <a:buNone/>
            </a:pPr>
            <a:r>
              <a:rPr lang="en-US" sz="2000" dirty="0">
                <a:cs typeface="Calibri"/>
              </a:rPr>
              <a:t>[5]. </a:t>
            </a:r>
            <a:r>
              <a:rPr lang="en-US" sz="2000" dirty="0">
                <a:cs typeface="Calibri"/>
                <a:hlinkClick r:id="rId6"/>
              </a:rPr>
              <a:t>https://www.sciencedirect.com/science/article/abs/pii/S0301421508007143</a:t>
            </a:r>
            <a:endParaRPr lang="en-US" sz="2000" dirty="0">
              <a:cs typeface="Calibri"/>
            </a:endParaRPr>
          </a:p>
          <a:p>
            <a:pPr marL="0" indent="0">
              <a:buNone/>
            </a:pPr>
            <a:r>
              <a:rPr lang="en-US" sz="2000" dirty="0">
                <a:cs typeface="Calibri"/>
              </a:rPr>
              <a:t>[6]. </a:t>
            </a:r>
            <a:r>
              <a:rPr lang="en-US" sz="2000" dirty="0">
                <a:cs typeface="Calibri"/>
                <a:hlinkClick r:id="rId7"/>
              </a:rPr>
              <a:t>https://towardsdatascience.com/electricity-demand-in-victoria-during-coronavirus-pandemic-30c23ff4e0d.</a:t>
            </a:r>
            <a:endParaRPr lang="en-US" sz="2000" dirty="0">
              <a:cs typeface="Calibri"/>
            </a:endParaRPr>
          </a:p>
          <a:p>
            <a:pPr marL="0" indent="0">
              <a:buNone/>
            </a:pPr>
            <a:r>
              <a:rPr lang="en-US" sz="2000" dirty="0">
                <a:cs typeface="Calibri"/>
              </a:rPr>
              <a:t>[7]. </a:t>
            </a:r>
            <a:r>
              <a:rPr lang="en-US" sz="2000" dirty="0">
                <a:cs typeface="Calibri"/>
                <a:hlinkClick r:id="rId8"/>
              </a:rPr>
              <a:t>https://support.sas.com/documentation/onlinedoc/ets/132/arima.pdf</a:t>
            </a:r>
            <a:endParaRPr lang="en-US" sz="2000" dirty="0">
              <a:cs typeface="Calibri"/>
            </a:endParaRPr>
          </a:p>
          <a:p>
            <a:pPr marL="0" indent="0">
              <a:buNone/>
            </a:pPr>
            <a:endParaRPr lang="en-US" sz="2000" dirty="0">
              <a:cs typeface="Calibri"/>
            </a:endParaRPr>
          </a:p>
        </p:txBody>
      </p:sp>
    </p:spTree>
    <p:extLst>
      <p:ext uri="{BB962C8B-B14F-4D97-AF65-F5344CB8AC3E}">
        <p14:creationId xmlns:p14="http://schemas.microsoft.com/office/powerpoint/2010/main" val="3828453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35B1D-7B82-AD4F-AB67-C772B5919809}"/>
              </a:ext>
            </a:extLst>
          </p:cNvPr>
          <p:cNvSpPr>
            <a:spLocks noGrp="1"/>
          </p:cNvSpPr>
          <p:nvPr>
            <p:ph type="title"/>
          </p:nvPr>
        </p:nvSpPr>
        <p:spPr>
          <a:xfrm>
            <a:off x="411338" y="102174"/>
            <a:ext cx="11238356" cy="1140840"/>
          </a:xfrm>
          <a:solidFill>
            <a:srgbClr val="A8463B"/>
          </a:solidFill>
        </p:spPr>
        <p:txBody>
          <a:bodyPr>
            <a:normAutofit/>
          </a:bodyPr>
          <a:lstStyle/>
          <a:p>
            <a:pPr algn="ctr"/>
            <a:r>
              <a:rPr lang="en-US" sz="3200" b="1" dirty="0">
                <a:solidFill>
                  <a:schemeClr val="bg1"/>
                </a:solidFill>
                <a:latin typeface="Century Gothic" panose="020B0502020202020204" pitchFamily="34" charset="0"/>
              </a:rPr>
              <a:t>Annual average growth rates of electricity demand in selected regions, 2001-2020</a:t>
            </a:r>
          </a:p>
        </p:txBody>
      </p:sp>
      <p:pic>
        <p:nvPicPr>
          <p:cNvPr id="4" name="Content Placeholder 3" descr="Chart&#10;&#10;Description automatically generated">
            <a:extLst>
              <a:ext uri="{FF2B5EF4-FFF2-40B4-BE49-F238E27FC236}">
                <a16:creationId xmlns:a16="http://schemas.microsoft.com/office/drawing/2014/main" id="{8F06DD8F-10D7-7D4E-9878-72EAE459247E}"/>
              </a:ext>
            </a:extLst>
          </p:cNvPr>
          <p:cNvPicPr>
            <a:picLocks noGrp="1" noChangeAspect="1"/>
          </p:cNvPicPr>
          <p:nvPr>
            <p:ph idx="1"/>
          </p:nvPr>
        </p:nvPicPr>
        <p:blipFill rotWithShape="1">
          <a:blip r:embed="rId3"/>
          <a:srcRect l="3299" t="8550" r="9576" b="4102"/>
          <a:stretch/>
        </p:blipFill>
        <p:spPr>
          <a:xfrm>
            <a:off x="1016979" y="1350449"/>
            <a:ext cx="9872695" cy="5223342"/>
          </a:xfrm>
          <a:prstGeom prst="rect">
            <a:avLst/>
          </a:prstGeom>
        </p:spPr>
      </p:pic>
    </p:spTree>
    <p:extLst>
      <p:ext uri="{BB962C8B-B14F-4D97-AF65-F5344CB8AC3E}">
        <p14:creationId xmlns:p14="http://schemas.microsoft.com/office/powerpoint/2010/main" val="1566265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83FC09BA-5912-A845-A427-CFD98929CEB1}"/>
              </a:ext>
            </a:extLst>
          </p:cNvPr>
          <p:cNvPicPr>
            <a:picLocks noGrp="1" noChangeAspect="1"/>
          </p:cNvPicPr>
          <p:nvPr>
            <p:ph idx="1"/>
          </p:nvPr>
        </p:nvPicPr>
        <p:blipFill rotWithShape="1">
          <a:blip r:embed="rId2"/>
          <a:srcRect t="20750" b="6903"/>
          <a:stretch/>
        </p:blipFill>
        <p:spPr>
          <a:xfrm>
            <a:off x="0" y="10"/>
            <a:ext cx="12192000" cy="6857990"/>
          </a:xfrm>
          <a:prstGeom prst="rect">
            <a:avLst/>
          </a:prstGeom>
        </p:spPr>
      </p:pic>
      <p:sp>
        <p:nvSpPr>
          <p:cNvPr id="14"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92871EBD-9373-B04B-8D3D-F5A890AFB3E3}"/>
              </a:ext>
            </a:extLst>
          </p:cNvPr>
          <p:cNvSpPr>
            <a:spLocks noGrp="1"/>
          </p:cNvSpPr>
          <p:nvPr>
            <p:ph type="title"/>
          </p:nvPr>
        </p:nvSpPr>
        <p:spPr>
          <a:xfrm>
            <a:off x="944426" y="2111694"/>
            <a:ext cx="3892105" cy="1342754"/>
          </a:xfrm>
        </p:spPr>
        <p:txBody>
          <a:bodyPr vert="horz" lIns="91440" tIns="45720" rIns="91440" bIns="45720" rtlCol="0" anchor="ctr">
            <a:normAutofit/>
          </a:bodyPr>
          <a:lstStyle/>
          <a:p>
            <a:pPr algn="ctr"/>
            <a:r>
              <a:rPr lang="en-US" sz="2800" b="1" dirty="0">
                <a:latin typeface="Century Gothic" panose="020B0502020202020204" pitchFamily="34" charset="0"/>
              </a:rPr>
              <a:t>Total changes in consumption in          Victoria, Australia </a:t>
            </a:r>
          </a:p>
        </p:txBody>
      </p:sp>
      <p:cxnSp>
        <p:nvCxnSpPr>
          <p:cNvPr id="16" name="Straight Connector 15">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9" name="Snip Diagonal Corner Rectangle 8">
            <a:extLst>
              <a:ext uri="{FF2B5EF4-FFF2-40B4-BE49-F238E27FC236}">
                <a16:creationId xmlns:a16="http://schemas.microsoft.com/office/drawing/2014/main" id="{3F3B2C46-B266-C44D-8309-4E87C44B6F21}"/>
              </a:ext>
            </a:extLst>
          </p:cNvPr>
          <p:cNvSpPr/>
          <p:nvPr/>
        </p:nvSpPr>
        <p:spPr>
          <a:xfrm>
            <a:off x="968176" y="3522234"/>
            <a:ext cx="3892105" cy="2080702"/>
          </a:xfrm>
          <a:prstGeom prst="snip2DiagRect">
            <a:avLst>
              <a:gd name="adj1" fmla="val 0"/>
              <a:gd name="adj2" fmla="val 16667"/>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lnSpcReduction="10000"/>
          </a:bodyPr>
          <a:lstStyle/>
          <a:p>
            <a:pPr>
              <a:lnSpc>
                <a:spcPct val="90000"/>
              </a:lnSpc>
              <a:spcAft>
                <a:spcPts val="600"/>
              </a:spcAft>
            </a:pPr>
            <a:r>
              <a:rPr lang="en-US" sz="1300" b="1" dirty="0">
                <a:solidFill>
                  <a:schemeClr val="bg1"/>
                </a:solidFill>
              </a:rPr>
              <a:t>The maps for total consumption for April through to June, show how demand in Victoria has changed throughout the pandemic and demonstrates the how significant events, such as bushfires and pandemics change how and where we use electricity.</a:t>
            </a:r>
          </a:p>
          <a:p>
            <a:pPr>
              <a:lnSpc>
                <a:spcPct val="90000"/>
              </a:lnSpc>
              <a:spcAft>
                <a:spcPts val="600"/>
              </a:spcAft>
            </a:pPr>
            <a:r>
              <a:rPr lang="en-US" sz="1300" b="1" dirty="0">
                <a:solidFill>
                  <a:schemeClr val="bg1"/>
                </a:solidFill>
              </a:rPr>
              <a:t>The maps from April to June, show how the lifting of restrictions in Victoria changed consumption.</a:t>
            </a:r>
          </a:p>
        </p:txBody>
      </p:sp>
    </p:spTree>
    <p:extLst>
      <p:ext uri="{BB962C8B-B14F-4D97-AF65-F5344CB8AC3E}">
        <p14:creationId xmlns:p14="http://schemas.microsoft.com/office/powerpoint/2010/main" val="2439714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BFD8FA-E37E-8D49-89AB-31CE615F0D7B}"/>
              </a:ext>
            </a:extLst>
          </p:cNvPr>
          <p:cNvSpPr>
            <a:spLocks noGrp="1"/>
          </p:cNvSpPr>
          <p:nvPr>
            <p:ph type="title"/>
          </p:nvPr>
        </p:nvSpPr>
        <p:spPr>
          <a:xfrm>
            <a:off x="686834" y="591344"/>
            <a:ext cx="3200400" cy="5585619"/>
          </a:xfrm>
        </p:spPr>
        <p:txBody>
          <a:bodyPr>
            <a:normAutofit/>
          </a:bodyPr>
          <a:lstStyle/>
          <a:p>
            <a:r>
              <a:rPr lang="en-US" b="1">
                <a:solidFill>
                  <a:srgbClr val="FFFFFF"/>
                </a:solidFill>
                <a:latin typeface="Century Gothic" panose="020B0502020202020204" pitchFamily="34" charset="0"/>
              </a:rPr>
              <a:t>LITERATURE REVIEW</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F88C3C3-D166-DB42-872F-E4CB871DC5C5}"/>
              </a:ext>
            </a:extLst>
          </p:cNvPr>
          <p:cNvSpPr>
            <a:spLocks noGrp="1"/>
          </p:cNvSpPr>
          <p:nvPr>
            <p:ph idx="1"/>
          </p:nvPr>
        </p:nvSpPr>
        <p:spPr>
          <a:xfrm>
            <a:off x="4447308" y="591344"/>
            <a:ext cx="7057858" cy="6079279"/>
          </a:xfrm>
        </p:spPr>
        <p:txBody>
          <a:bodyPr vert="horz" lIns="91440" tIns="45720" rIns="91440" bIns="45720" rtlCol="0" anchor="ctr">
            <a:normAutofit/>
          </a:bodyPr>
          <a:lstStyle/>
          <a:p>
            <a:pPr marL="0" indent="0">
              <a:lnSpc>
                <a:spcPct val="100000"/>
              </a:lnSpc>
              <a:buNone/>
            </a:pPr>
            <a:r>
              <a:rPr lang="en-US" sz="2000" b="1" dirty="0">
                <a:ea typeface="+mn-lt"/>
                <a:cs typeface="+mn-lt"/>
              </a:rPr>
              <a:t>Application of residual modification approach in seasonal ARIMA for electricity demand forecasting: A case study of China Yuanyuan Wang , </a:t>
            </a:r>
            <a:r>
              <a:rPr lang="en-US" sz="2000" b="1" dirty="0" err="1">
                <a:ea typeface="+mn-lt"/>
                <a:cs typeface="+mn-lt"/>
              </a:rPr>
              <a:t>Jianzhou</a:t>
            </a:r>
            <a:r>
              <a:rPr lang="en-US" sz="2000" b="1" dirty="0">
                <a:ea typeface="+mn-lt"/>
                <a:cs typeface="+mn-lt"/>
              </a:rPr>
              <a:t> Wang, Ge Zhao, Yao Dong </a:t>
            </a:r>
            <a:endParaRPr lang="en-US" sz="2000" dirty="0"/>
          </a:p>
          <a:p>
            <a:pPr marL="0" indent="0">
              <a:lnSpc>
                <a:spcPct val="100000"/>
              </a:lnSpc>
              <a:buNone/>
            </a:pPr>
            <a:r>
              <a:rPr lang="en-US" sz="2000" dirty="0">
                <a:ea typeface="+mn-lt"/>
                <a:cs typeface="+mn-lt"/>
              </a:rPr>
              <a:t>Although a seasonal ARIMA model is widely used in electricity demand analysis and is a high-precision approach for seasonal data forecasting, errors are unavoidable in the forecasting process. Consequently, a significant research goal is to further improve forecasting precision. In this study, PSO optimal Fourier method, seasonal ARIMA model and combined models of PSO optimal Fourier method with seasonal ARIMA are applied in the Northwest electricity grid of China to correct the forecasting results of seasonal ARIMA. The results indicate that the prediction accuracy of the three residual modification models is higher than the single seasonal ARIMA model and that the combined model is the most satisfactory of the three models.[1]</a:t>
            </a:r>
            <a:endParaRPr lang="en-US" sz="2000" dirty="0">
              <a:cs typeface="Calibri" panose="020F0502020204030204"/>
            </a:endParaRP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2286070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D7BFF42-1ED3-479D-A7F8-EE89879B93DB}"/>
              </a:ext>
            </a:extLst>
          </p:cNvPr>
          <p:cNvSpPr>
            <a:spLocks noGrp="1"/>
          </p:cNvSpPr>
          <p:nvPr>
            <p:ph idx="1"/>
          </p:nvPr>
        </p:nvSpPr>
        <p:spPr>
          <a:xfrm>
            <a:off x="1520042" y="881477"/>
            <a:ext cx="9464633" cy="5542261"/>
          </a:xfrm>
        </p:spPr>
        <p:txBody>
          <a:bodyPr vert="horz" lIns="91440" tIns="45720" rIns="91440" bIns="45720" rtlCol="0">
            <a:normAutofit/>
          </a:bodyPr>
          <a:lstStyle/>
          <a:p>
            <a:pPr marL="0" indent="0">
              <a:buNone/>
            </a:pPr>
            <a:r>
              <a:rPr lang="en-US" sz="2000" b="1" dirty="0">
                <a:ea typeface="+mn-lt"/>
                <a:cs typeface="+mn-lt"/>
              </a:rPr>
              <a:t>Short-term electricity demand forecasting with MARS, SVR and ARIMA models using aggregated demand data in Queensland, Australia </a:t>
            </a:r>
            <a:endParaRPr lang="en-US" sz="2000" dirty="0">
              <a:ea typeface="+mn-lt"/>
              <a:cs typeface="+mn-lt"/>
            </a:endParaRPr>
          </a:p>
          <a:p>
            <a:pPr marL="0" indent="0">
              <a:buNone/>
            </a:pPr>
            <a:r>
              <a:rPr lang="en-US" sz="2000" b="1" dirty="0">
                <a:ea typeface="+mn-lt"/>
                <a:cs typeface="+mn-lt"/>
              </a:rPr>
              <a:t>    </a:t>
            </a:r>
            <a:r>
              <a:rPr lang="en-US" sz="2000" b="1" dirty="0" err="1">
                <a:ea typeface="+mn-lt"/>
                <a:cs typeface="+mn-lt"/>
              </a:rPr>
              <a:t>Mohanad</a:t>
            </a:r>
            <a:r>
              <a:rPr lang="en-US" sz="2000" b="1" dirty="0">
                <a:ea typeface="+mn-lt"/>
                <a:cs typeface="+mn-lt"/>
              </a:rPr>
              <a:t> S. Al-</a:t>
            </a:r>
            <a:r>
              <a:rPr lang="en-US" sz="2000" b="1" dirty="0" err="1">
                <a:ea typeface="+mn-lt"/>
                <a:cs typeface="+mn-lt"/>
              </a:rPr>
              <a:t>Musaylha,b</a:t>
            </a:r>
            <a:r>
              <a:rPr lang="en-US" sz="2000" b="1" dirty="0">
                <a:ea typeface="+mn-lt"/>
                <a:cs typeface="+mn-lt"/>
              </a:rPr>
              <a:t>,⁎ , </a:t>
            </a:r>
            <a:r>
              <a:rPr lang="en-US" sz="2000" b="1" dirty="0" err="1">
                <a:ea typeface="+mn-lt"/>
                <a:cs typeface="+mn-lt"/>
              </a:rPr>
              <a:t>Ravinesh</a:t>
            </a:r>
            <a:r>
              <a:rPr lang="en-US" sz="2000" b="1" dirty="0">
                <a:ea typeface="+mn-lt"/>
                <a:cs typeface="+mn-lt"/>
              </a:rPr>
              <a:t> C. </a:t>
            </a:r>
            <a:r>
              <a:rPr lang="en-US" sz="2000" b="1" dirty="0" err="1">
                <a:ea typeface="+mn-lt"/>
                <a:cs typeface="+mn-lt"/>
              </a:rPr>
              <a:t>Deoa,d</a:t>
            </a:r>
            <a:r>
              <a:rPr lang="en-US" sz="2000" b="1" dirty="0">
                <a:ea typeface="+mn-lt"/>
                <a:cs typeface="+mn-lt"/>
              </a:rPr>
              <a:t>,⁎ , Jan F. </a:t>
            </a:r>
            <a:r>
              <a:rPr lang="en-US" sz="2000" b="1" dirty="0" err="1">
                <a:ea typeface="+mn-lt"/>
                <a:cs typeface="+mn-lt"/>
              </a:rPr>
              <a:t>Adamowskic</a:t>
            </a:r>
            <a:r>
              <a:rPr lang="en-US" sz="2000" b="1" dirty="0">
                <a:ea typeface="+mn-lt"/>
                <a:cs typeface="+mn-lt"/>
              </a:rPr>
              <a:t> , Yan Lia</a:t>
            </a:r>
            <a:endParaRPr lang="en-US" sz="2000" dirty="0">
              <a:ea typeface="+mn-lt"/>
              <a:cs typeface="+mn-lt"/>
            </a:endParaRPr>
          </a:p>
          <a:p>
            <a:pPr marL="0" indent="0">
              <a:buNone/>
            </a:pPr>
            <a:r>
              <a:rPr lang="en-US" sz="2000" dirty="0">
                <a:ea typeface="+mn-lt"/>
                <a:cs typeface="+mn-lt"/>
              </a:rPr>
              <a:t>Data-driven techniques for short-term G-data forecasting are used for 0.5 h, 1.0 h and 24 h forecasting horizons in this analysis. The research focuses on the second largest state of Australia, Queensland, with a growing demand for electricity for end-users. The partial autocorrelation function was applied during the training period to evaluate MARS and SVR models inputs for the historical G data, to distinguish significant inputs.</a:t>
            </a:r>
          </a:p>
          <a:p>
            <a:pPr marL="0" indent="0">
              <a:buNone/>
            </a:pPr>
            <a:r>
              <a:rPr lang="en-US" sz="2000" dirty="0">
                <a:ea typeface="+mn-lt"/>
                <a:cs typeface="+mn-lt"/>
              </a:rPr>
              <a:t>In relation to measurable data G, the accuracy of G forecasting is evaluated using statistical metrics such as Pearson Product Moment, Root Square Error and Mean Absolute Error correction coefficients. The SVR model, on the other hand, is superior to the MARS and ARIMA for the regular horizon which shows a wider WI and MAE. Consequently, the MARS and SVR models in Queensland, Australia can be found to be more appropriate than the ARIMA model for short-term G forecasts. They are also useful scientific instruments for further exploring the data forecasting of demand for energy in real-time.[2]</a:t>
            </a:r>
          </a:p>
          <a:p>
            <a:endParaRPr lang="en-US" sz="1800" dirty="0">
              <a:cs typeface="Calibri"/>
            </a:endParaRPr>
          </a:p>
        </p:txBody>
      </p:sp>
    </p:spTree>
    <p:extLst>
      <p:ext uri="{BB962C8B-B14F-4D97-AF65-F5344CB8AC3E}">
        <p14:creationId xmlns:p14="http://schemas.microsoft.com/office/powerpoint/2010/main" val="2552410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4B3C526-532D-4686-81AE-736F956CA22F}"/>
              </a:ext>
            </a:extLst>
          </p:cNvPr>
          <p:cNvSpPr>
            <a:spLocks noGrp="1"/>
          </p:cNvSpPr>
          <p:nvPr>
            <p:ph idx="1"/>
          </p:nvPr>
        </p:nvSpPr>
        <p:spPr>
          <a:xfrm>
            <a:off x="1436914" y="764498"/>
            <a:ext cx="9286504" cy="5410671"/>
          </a:xfrm>
        </p:spPr>
        <p:txBody>
          <a:bodyPr vert="horz" lIns="91440" tIns="45720" rIns="91440" bIns="45720" rtlCol="0">
            <a:normAutofit/>
          </a:bodyPr>
          <a:lstStyle/>
          <a:p>
            <a:pPr marL="0" indent="0">
              <a:lnSpc>
                <a:spcPct val="100000"/>
              </a:lnSpc>
              <a:buNone/>
            </a:pPr>
            <a:r>
              <a:rPr lang="en-US" sz="2000" b="1" dirty="0">
                <a:ea typeface="+mn-lt"/>
                <a:cs typeface="+mn-lt"/>
              </a:rPr>
              <a:t>Forecasting mid-long term electric energy consumption through bagging ARIMA and exponential smoothing methods</a:t>
            </a:r>
            <a:endParaRPr lang="en-US" sz="2000" dirty="0">
              <a:ea typeface="+mn-lt"/>
              <a:cs typeface="+mn-lt"/>
            </a:endParaRPr>
          </a:p>
          <a:p>
            <a:pPr marL="0" indent="0">
              <a:lnSpc>
                <a:spcPct val="100000"/>
              </a:lnSpc>
              <a:buNone/>
            </a:pPr>
            <a:r>
              <a:rPr lang="en-US" sz="2000" b="1" dirty="0">
                <a:ea typeface="+mn-lt"/>
                <a:cs typeface="+mn-lt"/>
              </a:rPr>
              <a:t>Erick </a:t>
            </a:r>
            <a:r>
              <a:rPr lang="en-US" sz="2000" b="1" dirty="0" err="1">
                <a:ea typeface="+mn-lt"/>
                <a:cs typeface="+mn-lt"/>
              </a:rPr>
              <a:t>Meira</a:t>
            </a:r>
            <a:r>
              <a:rPr lang="en-US" sz="2000" b="1" dirty="0">
                <a:ea typeface="+mn-lt"/>
                <a:cs typeface="+mn-lt"/>
              </a:rPr>
              <a:t> de Oliveira a, b, * , Fernando Luiz </a:t>
            </a:r>
            <a:r>
              <a:rPr lang="en-US" sz="2000" b="1" dirty="0" err="1">
                <a:ea typeface="+mn-lt"/>
                <a:cs typeface="+mn-lt"/>
              </a:rPr>
              <a:t>Cyrino</a:t>
            </a:r>
            <a:r>
              <a:rPr lang="en-US" sz="2000" b="1" dirty="0">
                <a:ea typeface="+mn-lt"/>
                <a:cs typeface="+mn-lt"/>
              </a:rPr>
              <a:t> Oliveira a</a:t>
            </a:r>
          </a:p>
          <a:p>
            <a:pPr marL="0" indent="0">
              <a:lnSpc>
                <a:spcPct val="100000"/>
              </a:lnSpc>
              <a:buNone/>
            </a:pPr>
            <a:r>
              <a:rPr lang="en-US" sz="2000" dirty="0">
                <a:ea typeface="+mn-lt"/>
                <a:cs typeface="+mn-lt"/>
              </a:rPr>
              <a:t>In the last decades, the world's energy consumption has increased rapidly due to fundamental changes in the industry and economy. This paper expands the fields of application of combined Bootstrap aggregating (Bagging) and forecasting methods to the electric energy sector, a novelty in literature, in order to obtain more accurate demand forecasts. The results show that the proposed methodologies substantially improve the forecast accuracy of the demand for energy endues services in both developed and developing countries.</a:t>
            </a:r>
          </a:p>
          <a:p>
            <a:pPr marL="0" indent="0">
              <a:lnSpc>
                <a:spcPct val="100000"/>
              </a:lnSpc>
              <a:buNone/>
            </a:pPr>
            <a:r>
              <a:rPr lang="en-US" sz="2000" dirty="0">
                <a:ea typeface="+mn-lt"/>
                <a:cs typeface="+mn-lt"/>
              </a:rPr>
              <a:t>The demand for electricity is forecasted 24 months in advance in various countries. The prospects of bagging technology are discussed to improve forecasting. The bagging process is proposed to be changed again. In certain cases, predictions were consistent with the methods suggested. [3]</a:t>
            </a:r>
          </a:p>
          <a:p>
            <a:pPr>
              <a:buNone/>
            </a:pPr>
            <a:endParaRPr lang="en-US" sz="2000" dirty="0">
              <a:ea typeface="+mn-lt"/>
              <a:cs typeface="+mn-lt"/>
            </a:endParaRPr>
          </a:p>
          <a:p>
            <a:endParaRPr lang="en-US" sz="2000" b="1" dirty="0">
              <a:ea typeface="+mn-lt"/>
              <a:cs typeface="+mn-lt"/>
            </a:endParaRPr>
          </a:p>
        </p:txBody>
      </p:sp>
    </p:spTree>
    <p:extLst>
      <p:ext uri="{BB962C8B-B14F-4D97-AF65-F5344CB8AC3E}">
        <p14:creationId xmlns:p14="http://schemas.microsoft.com/office/powerpoint/2010/main" val="1584299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60F6B18-771F-45D6-A866-06807CC41E95}"/>
              </a:ext>
            </a:extLst>
          </p:cNvPr>
          <p:cNvSpPr>
            <a:spLocks noGrp="1"/>
          </p:cNvSpPr>
          <p:nvPr>
            <p:ph idx="1"/>
          </p:nvPr>
        </p:nvSpPr>
        <p:spPr>
          <a:xfrm>
            <a:off x="1661184" y="591344"/>
            <a:ext cx="9252240" cy="5547128"/>
          </a:xfrm>
        </p:spPr>
        <p:txBody>
          <a:bodyPr vert="horz" lIns="91440" tIns="45720" rIns="91440" bIns="45720" rtlCol="0">
            <a:normAutofit/>
          </a:bodyPr>
          <a:lstStyle/>
          <a:p>
            <a:pPr marL="0" indent="0">
              <a:lnSpc>
                <a:spcPct val="100000"/>
              </a:lnSpc>
              <a:buNone/>
            </a:pPr>
            <a:r>
              <a:rPr lang="en-US" sz="2000" b="1" dirty="0">
                <a:ea typeface="+mn-lt"/>
                <a:cs typeface="+mn-lt"/>
              </a:rPr>
              <a:t>Review analysis of COVID-19 impact on electricity demand for residential buildings</a:t>
            </a:r>
          </a:p>
          <a:p>
            <a:pPr marL="0" indent="0">
              <a:lnSpc>
                <a:spcPct val="100000"/>
              </a:lnSpc>
              <a:buNone/>
            </a:pPr>
            <a:r>
              <a:rPr lang="en-US" sz="2000" dirty="0">
                <a:ea typeface="+mn-lt"/>
                <a:cs typeface="+mn-lt"/>
              </a:rPr>
              <a:t> Weather adjusted time series data of electricity demand before and after COVID-19 lockdowns are used to determine the magnitude of changes in electricity demand and residential energy use patterns. The analysis results indicate that while overall electricity demand is lower because of lockdowns that impact commercial buildings and manufacturing sectors, the energy consumption for the housing sector has increased by as much as 30% during the full 2020 lockdown period. Analysis of reported end-use data indicates that most of the increase in household energy demand is due to higher occupancy patterns during daytime hours, resulting in increased use of energy intensive systems such as heating, air conditioning, lighting, and appliances. Several energy efficiency and renewable energy solutions are presented to cost-effectively mitigate the increase in energy demands due to extended stay home living patterns.</a:t>
            </a:r>
          </a:p>
          <a:p>
            <a:pPr marL="0" indent="0">
              <a:lnSpc>
                <a:spcPct val="100000"/>
              </a:lnSpc>
              <a:buNone/>
            </a:pPr>
            <a:r>
              <a:rPr lang="en-US" sz="2000" dirty="0">
                <a:ea typeface="+mn-lt"/>
                <a:cs typeface="+mn-lt"/>
              </a:rPr>
              <a:t>The impacts of lockdowns and stay home orders due to COVID-19 on global electricity demand are discussed. Data for specific US regions and residential building stocks are obtained and analyzed. Specific sets of recommendations to improve the indoor air quality and energy efficiency for existing homes are outlined. [4]</a:t>
            </a:r>
          </a:p>
        </p:txBody>
      </p:sp>
    </p:spTree>
    <p:extLst>
      <p:ext uri="{BB962C8B-B14F-4D97-AF65-F5344CB8AC3E}">
        <p14:creationId xmlns:p14="http://schemas.microsoft.com/office/powerpoint/2010/main" val="2359017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60F6B18-771F-45D6-A866-06807CC41E95}"/>
              </a:ext>
            </a:extLst>
          </p:cNvPr>
          <p:cNvSpPr>
            <a:spLocks noGrp="1"/>
          </p:cNvSpPr>
          <p:nvPr>
            <p:ph idx="1"/>
          </p:nvPr>
        </p:nvSpPr>
        <p:spPr>
          <a:xfrm>
            <a:off x="1469880" y="892013"/>
            <a:ext cx="9252240" cy="5547128"/>
          </a:xfrm>
        </p:spPr>
        <p:txBody>
          <a:bodyPr vert="horz" lIns="91440" tIns="45720" rIns="91440" bIns="45720" rtlCol="0">
            <a:normAutofit/>
          </a:bodyPr>
          <a:lstStyle/>
          <a:p>
            <a:pPr marL="0" indent="0">
              <a:spcBef>
                <a:spcPts val="0"/>
              </a:spcBef>
              <a:buNone/>
            </a:pPr>
            <a:r>
              <a:rPr lang="en-US" sz="2000" b="1" dirty="0">
                <a:solidFill>
                  <a:srgbClr val="000000"/>
                </a:solidFill>
                <a:latin typeface="Calibri" panose="020F0502020204030204" pitchFamily="34" charset="0"/>
              </a:rPr>
              <a:t>The application of seasonal latent variable in forecasting electricity demand as an alternative method</a:t>
            </a:r>
            <a:endParaRPr lang="en-US" sz="2000" dirty="0"/>
          </a:p>
          <a:p>
            <a:pPr marL="0" indent="0">
              <a:spcBef>
                <a:spcPts val="0"/>
              </a:spcBef>
              <a:buNone/>
            </a:pPr>
            <a:r>
              <a:rPr lang="en-US" sz="2000" b="1" dirty="0" err="1">
                <a:solidFill>
                  <a:srgbClr val="000000"/>
                </a:solidFill>
                <a:latin typeface="Calibri" panose="020F0502020204030204" pitchFamily="34" charset="0"/>
              </a:rPr>
              <a:t>Kutluk</a:t>
            </a:r>
            <a:r>
              <a:rPr lang="en-US" sz="2000" b="1" dirty="0">
                <a:solidFill>
                  <a:srgbClr val="000000"/>
                </a:solidFill>
                <a:latin typeface="Calibri" panose="020F0502020204030204" pitchFamily="34" charset="0"/>
              </a:rPr>
              <a:t> </a:t>
            </a:r>
            <a:r>
              <a:rPr lang="en-US" sz="2000" b="1" dirty="0" err="1">
                <a:solidFill>
                  <a:srgbClr val="000000"/>
                </a:solidFill>
                <a:latin typeface="Calibri" panose="020F0502020204030204" pitchFamily="34" charset="0"/>
              </a:rPr>
              <a:t>KaganSumer</a:t>
            </a:r>
            <a:r>
              <a:rPr lang="en-US" sz="2000" b="1" dirty="0">
                <a:solidFill>
                  <a:srgbClr val="000000"/>
                </a:solidFill>
                <a:latin typeface="Calibri" panose="020F0502020204030204" pitchFamily="34" charset="0"/>
              </a:rPr>
              <a:t>, </a:t>
            </a:r>
            <a:r>
              <a:rPr lang="en-US" sz="2000" b="1" dirty="0" err="1">
                <a:solidFill>
                  <a:srgbClr val="000000"/>
                </a:solidFill>
                <a:latin typeface="Calibri" panose="020F0502020204030204" pitchFamily="34" charset="0"/>
              </a:rPr>
              <a:t>Ozlem</a:t>
            </a:r>
            <a:r>
              <a:rPr lang="en-US" sz="2000" b="1" dirty="0">
                <a:solidFill>
                  <a:srgbClr val="000000"/>
                </a:solidFill>
                <a:latin typeface="Calibri" panose="020F0502020204030204" pitchFamily="34" charset="0"/>
              </a:rPr>
              <a:t> </a:t>
            </a:r>
            <a:r>
              <a:rPr lang="en-US" sz="2000" b="1" dirty="0" err="1">
                <a:solidFill>
                  <a:srgbClr val="000000"/>
                </a:solidFill>
                <a:latin typeface="Calibri" panose="020F0502020204030204" pitchFamily="34" charset="0"/>
              </a:rPr>
              <a:t>Goktas</a:t>
            </a:r>
            <a:r>
              <a:rPr lang="en-US" sz="2000" b="1" dirty="0">
                <a:solidFill>
                  <a:srgbClr val="000000"/>
                </a:solidFill>
                <a:latin typeface="Calibri" panose="020F0502020204030204" pitchFamily="34" charset="0"/>
              </a:rPr>
              <a:t>, </a:t>
            </a:r>
            <a:r>
              <a:rPr lang="en-US" sz="2000" b="1" dirty="0" err="1">
                <a:solidFill>
                  <a:srgbClr val="000000"/>
                </a:solidFill>
                <a:latin typeface="Calibri" panose="020F0502020204030204" pitchFamily="34" charset="0"/>
              </a:rPr>
              <a:t>AycanHepsag</a:t>
            </a:r>
            <a:br>
              <a:rPr lang="en-US" sz="2000" b="1" dirty="0">
                <a:solidFill>
                  <a:srgbClr val="000000"/>
                </a:solidFill>
                <a:latin typeface="Calibri" panose="020F0502020204030204" pitchFamily="34" charset="0"/>
              </a:rPr>
            </a:br>
            <a:endParaRPr lang="en-US" sz="2000" dirty="0"/>
          </a:p>
          <a:p>
            <a:pPr>
              <a:spcBef>
                <a:spcPts val="0"/>
              </a:spcBef>
            </a:pPr>
            <a:r>
              <a:rPr lang="en-US" sz="2000" dirty="0">
                <a:solidFill>
                  <a:srgbClr val="000000"/>
                </a:solidFill>
                <a:latin typeface="Calibri" panose="020F0502020204030204" pitchFamily="34" charset="0"/>
              </a:rPr>
              <a:t>In this study, we used ARIMA, seasonal ARIMA (SARIMA), and alternatively the regression model with a seasonal latent variable in forecasting electricity demand by using data that belongs to ‘‘Kayseri and Vicinity Electricity Joint-Stock Company’’ over the 1997:1–2005:12 periods. This study tries to examine the advantages of forecasting with ARIMA, SARIMA methods and with the model has seasonal latent variable to each other. The results support that ARIMA and SARIMA models are unsuccessful in forecasting electricity demand.</a:t>
            </a:r>
            <a:endParaRPr lang="en-US" sz="2000" dirty="0"/>
          </a:p>
          <a:p>
            <a:pPr>
              <a:spcBef>
                <a:spcPts val="0"/>
              </a:spcBef>
            </a:pPr>
            <a:br>
              <a:rPr lang="en-US" sz="2000" dirty="0"/>
            </a:br>
            <a:r>
              <a:rPr lang="en-US" sz="2000" dirty="0">
                <a:solidFill>
                  <a:srgbClr val="000000"/>
                </a:solidFill>
                <a:latin typeface="Calibri" panose="020F0502020204030204" pitchFamily="34" charset="0"/>
              </a:rPr>
              <a:t>Seasonal ARIMA (SARIMA) is an extension of autoregressive integrated moving average (ARIMA), where seasonality in the data is accommodated using seasonal difference (Goh and Law, 2002). Also in applied studies, it is possible to model the seasonal and non-seasonal processes together through seasonal Box-Jenkins (SARIMA) models.[5]</a:t>
            </a:r>
            <a:br>
              <a:rPr lang="en-US" sz="2000" dirty="0"/>
            </a:br>
            <a:endParaRPr lang="en-US" sz="2000" dirty="0">
              <a:ea typeface="+mn-lt"/>
              <a:cs typeface="+mn-lt"/>
            </a:endParaRPr>
          </a:p>
        </p:txBody>
      </p:sp>
    </p:spTree>
    <p:extLst>
      <p:ext uri="{BB962C8B-B14F-4D97-AF65-F5344CB8AC3E}">
        <p14:creationId xmlns:p14="http://schemas.microsoft.com/office/powerpoint/2010/main" val="8365066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2267</TotalTime>
  <Words>3177</Words>
  <Application>Microsoft Macintosh PowerPoint</Application>
  <PresentationFormat>Widescreen</PresentationFormat>
  <Paragraphs>150</Paragraphs>
  <Slides>26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Arial,Sans-Serif</vt:lpstr>
      <vt:lpstr>Calibri</vt:lpstr>
      <vt:lpstr>Calibri Light</vt:lpstr>
      <vt:lpstr>Century Gothic</vt:lpstr>
      <vt:lpstr>System Font Regular</vt:lpstr>
      <vt:lpstr>Office Theme</vt:lpstr>
      <vt:lpstr>FORECASTING ELECTRICITY DEMAND </vt:lpstr>
      <vt:lpstr>INTRODUCTION</vt:lpstr>
      <vt:lpstr>Annual average growth rates of electricity demand in selected regions, 2001-2020</vt:lpstr>
      <vt:lpstr>Total changes in consumption in          Victoria, Australia </vt:lpstr>
      <vt:lpstr>LITERATURE REVIEW</vt:lpstr>
      <vt:lpstr>PowerPoint Presentation</vt:lpstr>
      <vt:lpstr>PowerPoint Presentation</vt:lpstr>
      <vt:lpstr>PowerPoint Presentation</vt:lpstr>
      <vt:lpstr>PowerPoint Presentation</vt:lpstr>
      <vt:lpstr>HYPOTHESIS</vt:lpstr>
      <vt:lpstr>INSIGHTS ABOUT DATASET</vt:lpstr>
      <vt:lpstr>TREND OF THE TIME SERIES</vt:lpstr>
      <vt:lpstr>BUBBLE CHART INTERPRETATION</vt:lpstr>
      <vt:lpstr>AUTOCORRELATION TEST</vt:lpstr>
      <vt:lpstr>WHITE NOISE TEST</vt:lpstr>
      <vt:lpstr>STATIONARITY TEST</vt:lpstr>
      <vt:lpstr>SCAN ESCAF MINIC </vt:lpstr>
      <vt:lpstr>PowerPoint Presentation</vt:lpstr>
      <vt:lpstr>PROC ARIMA</vt:lpstr>
      <vt:lpstr>PowerPoint Presentation</vt:lpstr>
      <vt:lpstr>PowerPoint Presentation</vt:lpstr>
      <vt:lpstr>PowerPoint Presentation</vt:lpstr>
      <vt:lpstr>PowerPoint Presentation</vt:lpstr>
      <vt:lpstr>Plot of Original series and Forecasted Series</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FORECASTING ELECTRICITY DEMAND </dc:title>
  <dc:creator>Garg, Mudita</dc:creator>
  <cp:lastModifiedBy>Garg, Mudita</cp:lastModifiedBy>
  <cp:revision>386</cp:revision>
  <dcterms:created xsi:type="dcterms:W3CDTF">2021-04-23T02:54:19Z</dcterms:created>
  <dcterms:modified xsi:type="dcterms:W3CDTF">2021-05-09T23:09:59Z</dcterms:modified>
</cp:coreProperties>
</file>